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8" r:id="rId21"/>
    <p:sldId id="279" r:id="rId22"/>
    <p:sldId id="28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88" d="100"/>
          <a:sy n="88" d="100"/>
        </p:scale>
        <p:origin x="2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160865"/>
            <a:ext cx="7766936" cy="2889971"/>
          </a:xfrm>
        </p:spPr>
        <p:txBody>
          <a:bodyPr/>
          <a:lstStyle/>
          <a:p>
            <a:r>
              <a:rPr lang="hr-HR" sz="3600" dirty="0">
                <a:solidFill>
                  <a:schemeClr val="tx1"/>
                </a:solidFill>
              </a:rPr>
              <a:t>PRAVILA RADA U ŠKOLSKOJ USTANOVI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646302"/>
          </a:xfrm>
        </p:spPr>
        <p:txBody>
          <a:bodyPr>
            <a:normAutofit lnSpcReduction="10000"/>
          </a:bodyPr>
          <a:lstStyle/>
          <a:p>
            <a:pPr algn="l"/>
            <a:r>
              <a:rPr lang="hr-HR" sz="1400" dirty="0">
                <a:solidFill>
                  <a:schemeClr val="tx1"/>
                </a:solidFill>
              </a:rPr>
              <a:t>trajanje 4 školska sata</a:t>
            </a:r>
          </a:p>
          <a:p>
            <a:pPr algn="l"/>
            <a:r>
              <a:rPr lang="hr-HR" sz="1400" dirty="0">
                <a:solidFill>
                  <a:schemeClr val="tx1"/>
                </a:solidFill>
              </a:rPr>
              <a:t>1.sat -Osnovna pravila i profesionalni standardi</a:t>
            </a:r>
          </a:p>
          <a:p>
            <a:pPr algn="l"/>
            <a:r>
              <a:rPr lang="hr-HR" sz="1400" dirty="0">
                <a:solidFill>
                  <a:schemeClr val="tx1"/>
                </a:solidFill>
              </a:rPr>
              <a:t>2.sat -Važnost etičkog pristupa</a:t>
            </a:r>
          </a:p>
          <a:p>
            <a:pPr algn="l"/>
            <a:r>
              <a:rPr lang="hr-HR" sz="1400" dirty="0">
                <a:solidFill>
                  <a:schemeClr val="tx1"/>
                </a:solidFill>
              </a:rPr>
              <a:t>3.sat -Postupanje u izvanrednim situacijama</a:t>
            </a:r>
          </a:p>
          <a:p>
            <a:pPr algn="l"/>
            <a:r>
              <a:rPr lang="hr-HR" sz="1400" dirty="0">
                <a:solidFill>
                  <a:schemeClr val="tx1"/>
                </a:solidFill>
              </a:rPr>
              <a:t>4.sat -Radionica – Rješavanje kriznih situacija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23723306-EE27-4E30-B755-6C14AE168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178" y="669701"/>
            <a:ext cx="3871510" cy="275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095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754" y="643467"/>
            <a:ext cx="4203045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 dirty="0">
                <a:solidFill>
                  <a:schemeClr val="bg1"/>
                </a:solidFill>
              </a:rPr>
              <a:t>1.sat </a:t>
            </a:r>
            <a:r>
              <a:rPr lang="en-US" sz="3600" dirty="0" err="1">
                <a:solidFill>
                  <a:schemeClr val="bg1"/>
                </a:solidFill>
              </a:rPr>
              <a:t>Pravila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rada</a:t>
            </a:r>
            <a:r>
              <a:rPr lang="en-US" sz="3600" dirty="0">
                <a:solidFill>
                  <a:schemeClr val="bg1"/>
                </a:solidFill>
              </a:rPr>
              <a:t> u </a:t>
            </a:r>
            <a:r>
              <a:rPr lang="en-US" sz="3600" dirty="0" err="1">
                <a:solidFill>
                  <a:schemeClr val="bg1"/>
                </a:solidFill>
              </a:rPr>
              <a:t>školskoj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ustanovi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54" y="2160590"/>
            <a:ext cx="3973943" cy="3440110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buFont typeface="Wingdings 3" charset="2"/>
              <a:buChar char=""/>
            </a:pPr>
            <a:endParaRPr lang="en-US" dirty="0">
              <a:solidFill>
                <a:schemeClr val="bg1"/>
              </a:solidFill>
            </a:endParaRPr>
          </a:p>
          <a:p>
            <a:pPr algn="l">
              <a:buFont typeface="Wingdings 3" charset="2"/>
              <a:buChar char=""/>
            </a:pPr>
            <a:r>
              <a:rPr lang="en-US" dirty="0" err="1">
                <a:solidFill>
                  <a:schemeClr val="bg1"/>
                </a:solidFill>
              </a:rPr>
              <a:t>Cilj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n-US" dirty="0" err="1">
                <a:solidFill>
                  <a:schemeClr val="bg1"/>
                </a:solidFill>
              </a:rPr>
              <a:t>Upoznati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sudionike</a:t>
            </a:r>
            <a:r>
              <a:rPr lang="en-US" dirty="0">
                <a:solidFill>
                  <a:schemeClr val="bg1"/>
                </a:solidFill>
              </a:rPr>
              <a:t> s </a:t>
            </a:r>
            <a:r>
              <a:rPr lang="en-US" dirty="0" err="1">
                <a:solidFill>
                  <a:schemeClr val="bg1"/>
                </a:solidFill>
              </a:rPr>
              <a:t>osnovnim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pravilima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rada</a:t>
            </a:r>
            <a:r>
              <a:rPr lang="en-US" dirty="0">
                <a:solidFill>
                  <a:schemeClr val="bg1"/>
                </a:solidFill>
              </a:rPr>
              <a:t> u </a:t>
            </a:r>
            <a:r>
              <a:rPr lang="en-US" dirty="0" err="1">
                <a:solidFill>
                  <a:schemeClr val="bg1"/>
                </a:solidFill>
              </a:rPr>
              <a:t>školskoj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ustanovi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profesionalnim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standardima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algn="l">
              <a:buFont typeface="Wingdings 3" charset="2"/>
              <a:buChar char=""/>
            </a:pPr>
            <a:endParaRPr lang="en-US" dirty="0">
              <a:solidFill>
                <a:schemeClr val="bg1"/>
              </a:solidFill>
            </a:endParaRPr>
          </a:p>
          <a:p>
            <a:pPr algn="l">
              <a:buFont typeface="Wingdings 3" charset="2"/>
              <a:buChar char=""/>
            </a:pPr>
            <a:endParaRPr lang="en-US" dirty="0">
              <a:solidFill>
                <a:schemeClr val="bg1"/>
              </a:solidFill>
            </a:endParaRPr>
          </a:p>
          <a:p>
            <a:pPr algn="l">
              <a:buFont typeface="Wingdings 3" charset="2"/>
              <a:buChar char=""/>
            </a:pPr>
            <a:r>
              <a:rPr lang="en-US" dirty="0" err="1">
                <a:solidFill>
                  <a:schemeClr val="bg1"/>
                </a:solidFill>
              </a:rPr>
              <a:t>Predavanje</a:t>
            </a:r>
            <a:r>
              <a:rPr lang="en-US" dirty="0">
                <a:solidFill>
                  <a:schemeClr val="bg1"/>
                </a:solidFill>
              </a:rPr>
              <a:t> 15 </a:t>
            </a:r>
            <a:r>
              <a:rPr lang="en-US" dirty="0" err="1">
                <a:solidFill>
                  <a:schemeClr val="bg1"/>
                </a:solidFill>
              </a:rPr>
              <a:t>minuta</a:t>
            </a:r>
            <a:endParaRPr lang="en-US" dirty="0">
              <a:solidFill>
                <a:schemeClr val="bg1"/>
              </a:solidFill>
            </a:endParaRPr>
          </a:p>
          <a:p>
            <a:pPr algn="l">
              <a:buFont typeface="Wingdings 3" charset="2"/>
              <a:buChar char=""/>
            </a:pPr>
            <a:r>
              <a:rPr lang="en-US" dirty="0" err="1">
                <a:solidFill>
                  <a:schemeClr val="bg1"/>
                </a:solidFill>
              </a:rPr>
              <a:t>Diskusija</a:t>
            </a:r>
            <a:r>
              <a:rPr lang="en-US" dirty="0">
                <a:solidFill>
                  <a:schemeClr val="bg1"/>
                </a:solidFill>
              </a:rPr>
              <a:t>    15 </a:t>
            </a:r>
            <a:r>
              <a:rPr lang="en-US" dirty="0" err="1">
                <a:solidFill>
                  <a:schemeClr val="bg1"/>
                </a:solidFill>
              </a:rPr>
              <a:t>minuta</a:t>
            </a:r>
            <a:endParaRPr lang="en-US" dirty="0">
              <a:solidFill>
                <a:schemeClr val="bg1"/>
              </a:solidFill>
            </a:endParaRPr>
          </a:p>
          <a:p>
            <a:pPr algn="l">
              <a:buFont typeface="Wingdings 3" charset="2"/>
              <a:buChar char=""/>
            </a:pPr>
            <a:r>
              <a:rPr lang="en-US" dirty="0" err="1">
                <a:solidFill>
                  <a:schemeClr val="bg1"/>
                </a:solidFill>
              </a:rPr>
              <a:t>Vježba</a:t>
            </a:r>
            <a:r>
              <a:rPr lang="en-US" dirty="0">
                <a:solidFill>
                  <a:schemeClr val="bg1"/>
                </a:solidFill>
              </a:rPr>
              <a:t>       15 </a:t>
            </a:r>
            <a:r>
              <a:rPr lang="en-US" dirty="0" err="1">
                <a:solidFill>
                  <a:schemeClr val="bg1"/>
                </a:solidFill>
              </a:rPr>
              <a:t>minuta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11A354A0-2545-FA0C-84EA-FE1C18105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569142"/>
            <a:ext cx="5143500" cy="3707201"/>
          </a:xfrm>
          <a:prstGeom prst="rect">
            <a:avLst/>
          </a:prstGeom>
        </p:spPr>
      </p:pic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23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754" y="643467"/>
            <a:ext cx="4203045" cy="8587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2400" dirty="0" err="1">
                <a:solidFill>
                  <a:schemeClr val="bg1"/>
                </a:solidFill>
              </a:rPr>
              <a:t>Pravila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rada</a:t>
            </a:r>
            <a:r>
              <a:rPr lang="en-US" sz="2400" dirty="0">
                <a:solidFill>
                  <a:schemeClr val="bg1"/>
                </a:solidFill>
              </a:rPr>
              <a:t> u </a:t>
            </a:r>
            <a:r>
              <a:rPr lang="en-US" sz="2400" dirty="0" err="1">
                <a:solidFill>
                  <a:schemeClr val="bg1"/>
                </a:solidFill>
              </a:rPr>
              <a:t>školskoj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ustanovi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54" y="1712529"/>
            <a:ext cx="3973943" cy="4633842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100" dirty="0">
              <a:solidFill>
                <a:schemeClr val="bg1"/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chemeClr val="bg1"/>
                </a:solidFill>
              </a:rPr>
              <a:t>Dolazak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odlazak</a:t>
            </a:r>
            <a:r>
              <a:rPr lang="en-US" sz="1600" dirty="0">
                <a:solidFill>
                  <a:schemeClr val="bg1"/>
                </a:solidFill>
              </a:rPr>
              <a:t> s </a:t>
            </a:r>
            <a:r>
              <a:rPr lang="en-US" sz="1600" dirty="0" err="1">
                <a:solidFill>
                  <a:schemeClr val="bg1"/>
                </a:solidFill>
              </a:rPr>
              <a:t>radnog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mjesta</a:t>
            </a:r>
            <a:r>
              <a:rPr lang="en-US" sz="1600" dirty="0">
                <a:solidFill>
                  <a:schemeClr val="bg1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chemeClr val="bg1"/>
                </a:solidFill>
              </a:rPr>
              <a:t>Poštujte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propisano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radno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vrijeme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chemeClr val="bg1"/>
                </a:solidFill>
              </a:rPr>
              <a:t>Evidentirajte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dolazak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odlazak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prema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pravilniku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chemeClr val="bg1"/>
                </a:solidFill>
              </a:rPr>
              <a:t>Odnos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prema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učenicima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roditeljima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kolegama</a:t>
            </a:r>
            <a:r>
              <a:rPr lang="en-US" sz="1600" dirty="0">
                <a:solidFill>
                  <a:schemeClr val="bg1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chemeClr val="bg1"/>
                </a:solidFill>
              </a:rPr>
              <a:t>Budite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profesionalni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ljubazni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strpljivi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chemeClr val="bg1"/>
                </a:solidFill>
              </a:rPr>
              <a:t>Potičite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timski</a:t>
            </a:r>
            <a:r>
              <a:rPr lang="en-US" sz="1600" dirty="0">
                <a:solidFill>
                  <a:schemeClr val="bg1"/>
                </a:solidFill>
              </a:rPr>
              <a:t> rad s </a:t>
            </a:r>
            <a:r>
              <a:rPr lang="en-US" sz="1600" dirty="0" err="1">
                <a:solidFill>
                  <a:schemeClr val="bg1"/>
                </a:solidFill>
              </a:rPr>
              <a:t>kolegama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chemeClr val="bg1"/>
                </a:solidFill>
              </a:rPr>
              <a:t>Komunicirajte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jasno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asertivno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chemeClr val="bg1"/>
                </a:solidFill>
              </a:rPr>
              <a:t>Povjerljivost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informacija</a:t>
            </a:r>
            <a:r>
              <a:rPr lang="en-US" sz="1600" dirty="0">
                <a:solidFill>
                  <a:schemeClr val="bg1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chemeClr val="bg1"/>
                </a:solidFill>
              </a:rPr>
              <a:t>Čuvajte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povjerljive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podatke</a:t>
            </a:r>
            <a:r>
              <a:rPr lang="en-US" sz="1600" dirty="0">
                <a:solidFill>
                  <a:schemeClr val="bg1"/>
                </a:solidFill>
              </a:rPr>
              <a:t> o </a:t>
            </a:r>
            <a:r>
              <a:rPr lang="en-US" sz="1600" dirty="0" err="1">
                <a:solidFill>
                  <a:schemeClr val="bg1"/>
                </a:solidFill>
              </a:rPr>
              <a:t>učenicima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njihovim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obiteljima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chemeClr val="bg1"/>
                </a:solidFill>
              </a:rPr>
              <a:t>Informacije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dijelite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samo</a:t>
            </a:r>
            <a:r>
              <a:rPr lang="en-US" sz="1600" dirty="0">
                <a:solidFill>
                  <a:schemeClr val="bg1"/>
                </a:solidFill>
              </a:rPr>
              <a:t> s </a:t>
            </a:r>
            <a:r>
              <a:rPr lang="en-US" sz="1600" dirty="0" err="1">
                <a:solidFill>
                  <a:schemeClr val="bg1"/>
                </a:solidFill>
              </a:rPr>
              <a:t>ovlaštenim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osobama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49983AD5-9143-CFA6-90D4-E1ED78A459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712529"/>
            <a:ext cx="5143500" cy="3420427"/>
          </a:xfrm>
          <a:prstGeom prst="rect">
            <a:avLst/>
          </a:prstGeom>
        </p:spPr>
      </p:pic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14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1723" y="609600"/>
            <a:ext cx="4512989" cy="15249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 dirty="0" err="1">
                <a:solidFill>
                  <a:srgbClr val="FFFFFF"/>
                </a:solidFill>
              </a:rPr>
              <a:t>Profesionalni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standardi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1CDB1F5-73D2-F08C-E60C-79EF31A4C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51" y="2393553"/>
            <a:ext cx="3856774" cy="2159793"/>
          </a:xfrm>
          <a:prstGeom prst="rect">
            <a:avLst/>
          </a:prstGeom>
        </p:spPr>
      </p:pic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1725" y="2143063"/>
            <a:ext cx="4512988" cy="401220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500" dirty="0">
              <a:solidFill>
                <a:srgbClr val="FFFFFF"/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dirty="0" err="1">
                <a:solidFill>
                  <a:srgbClr val="FFFFFF"/>
                </a:solidFill>
              </a:rPr>
              <a:t>Primjeri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odgovornog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ponašanja</a:t>
            </a:r>
            <a:r>
              <a:rPr lang="en-US" dirty="0">
                <a:solidFill>
                  <a:srgbClr val="FFFFFF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dirty="0" err="1">
                <a:solidFill>
                  <a:srgbClr val="FFFFFF"/>
                </a:solidFill>
              </a:rPr>
              <a:t>Preuzimanje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odgovornosti</a:t>
            </a:r>
            <a:r>
              <a:rPr lang="en-US" dirty="0">
                <a:solidFill>
                  <a:srgbClr val="FFFFFF"/>
                </a:solidFill>
              </a:rPr>
              <a:t> za </a:t>
            </a:r>
            <a:r>
              <a:rPr lang="en-US" dirty="0" err="1">
                <a:solidFill>
                  <a:srgbClr val="FFFFFF"/>
                </a:solidFill>
              </a:rPr>
              <a:t>svoje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zadatke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dirty="0" err="1">
                <a:solidFill>
                  <a:srgbClr val="FFFFFF"/>
                </a:solidFill>
              </a:rPr>
              <a:t>Pravovremeno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obavljanje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obveza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dirty="0" err="1">
                <a:solidFill>
                  <a:srgbClr val="FFFFFF"/>
                </a:solidFill>
              </a:rPr>
              <a:t>Poštovanje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pravila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procedura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škole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dirty="0" err="1">
                <a:solidFill>
                  <a:srgbClr val="FFFFFF"/>
                </a:solidFill>
              </a:rPr>
              <a:t>Primjena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pravila</a:t>
            </a:r>
            <a:r>
              <a:rPr lang="en-US" dirty="0">
                <a:solidFill>
                  <a:srgbClr val="FFFFFF"/>
                </a:solidFill>
              </a:rPr>
              <a:t> u </a:t>
            </a:r>
            <a:r>
              <a:rPr lang="en-US" dirty="0" err="1">
                <a:solidFill>
                  <a:srgbClr val="FFFFFF"/>
                </a:solidFill>
              </a:rPr>
              <a:t>svakodnevnom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radu</a:t>
            </a:r>
            <a:r>
              <a:rPr lang="en-US" dirty="0">
                <a:solidFill>
                  <a:srgbClr val="FFFFFF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dirty="0" err="1">
                <a:solidFill>
                  <a:srgbClr val="FFFFFF"/>
                </a:solidFill>
              </a:rPr>
              <a:t>Usklađivanje</a:t>
            </a:r>
            <a:r>
              <a:rPr lang="en-US" dirty="0">
                <a:solidFill>
                  <a:srgbClr val="FFFFFF"/>
                </a:solidFill>
              </a:rPr>
              <a:t> s </a:t>
            </a:r>
            <a:r>
              <a:rPr lang="en-US" dirty="0" err="1">
                <a:solidFill>
                  <a:srgbClr val="FFFFFF"/>
                </a:solidFill>
              </a:rPr>
              <a:t>ciljevima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škole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dirty="0" err="1">
                <a:solidFill>
                  <a:srgbClr val="FFFFFF"/>
                </a:solidFill>
              </a:rPr>
              <a:t>Izbjegavanje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sukoba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interesa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dirty="0" err="1">
                <a:solidFill>
                  <a:srgbClr val="FFFFFF"/>
                </a:solidFill>
              </a:rPr>
              <a:t>Pružanje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potpore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učenicima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nastavnicima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92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1723" y="609600"/>
            <a:ext cx="4512989" cy="16437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 dirty="0">
                <a:solidFill>
                  <a:srgbClr val="FFFFFF"/>
                </a:solidFill>
              </a:rPr>
              <a:t>DISKUSIJA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01694CE-9BD5-486C-40EF-BE314646F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51" y="2027159"/>
            <a:ext cx="3856774" cy="2892580"/>
          </a:xfrm>
          <a:prstGeom prst="rect">
            <a:avLst/>
          </a:prstGeom>
        </p:spPr>
      </p:pic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1725" y="1905000"/>
            <a:ext cx="4512988" cy="42502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700" dirty="0">
              <a:solidFill>
                <a:srgbClr val="FFFFFF"/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700" dirty="0" err="1">
                <a:solidFill>
                  <a:srgbClr val="FFFFFF"/>
                </a:solidFill>
              </a:rPr>
              <a:t>Pitanja</a:t>
            </a:r>
            <a:r>
              <a:rPr lang="en-US" sz="1700" dirty="0">
                <a:solidFill>
                  <a:srgbClr val="FFFFFF"/>
                </a:solidFill>
              </a:rPr>
              <a:t> za </a:t>
            </a:r>
            <a:r>
              <a:rPr lang="en-US" sz="1700" dirty="0" err="1">
                <a:solidFill>
                  <a:srgbClr val="FFFFFF"/>
                </a:solidFill>
              </a:rPr>
              <a:t>raspravu</a:t>
            </a:r>
            <a:r>
              <a:rPr lang="en-US" sz="1700" dirty="0">
                <a:solidFill>
                  <a:srgbClr val="FFFFFF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700" dirty="0" err="1">
                <a:solidFill>
                  <a:srgbClr val="FFFFFF"/>
                </a:solidFill>
              </a:rPr>
              <a:t>Što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profesionalni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standardi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znače</a:t>
            </a:r>
            <a:r>
              <a:rPr lang="en-US" sz="1700" dirty="0">
                <a:solidFill>
                  <a:srgbClr val="FFFFFF"/>
                </a:solidFill>
              </a:rPr>
              <a:t> u </a:t>
            </a:r>
            <a:r>
              <a:rPr lang="en-US" sz="1700" dirty="0" err="1">
                <a:solidFill>
                  <a:srgbClr val="FFFFFF"/>
                </a:solidFill>
              </a:rPr>
              <a:t>praksi</a:t>
            </a:r>
            <a:r>
              <a:rPr lang="en-US" sz="1700" dirty="0">
                <a:solidFill>
                  <a:srgbClr val="FFFFFF"/>
                </a:solidFill>
              </a:rPr>
              <a:t>?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700" dirty="0" err="1">
                <a:solidFill>
                  <a:srgbClr val="FFFFFF"/>
                </a:solidFill>
              </a:rPr>
              <a:t>Razmjena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iskustava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i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mišljenja</a:t>
            </a:r>
            <a:r>
              <a:rPr lang="en-US" sz="1700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700" dirty="0" err="1">
                <a:solidFill>
                  <a:srgbClr val="FFFFFF"/>
                </a:solidFill>
              </a:rPr>
              <a:t>Kako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postupiti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ako</a:t>
            </a:r>
            <a:r>
              <a:rPr lang="en-US" sz="1700" dirty="0">
                <a:solidFill>
                  <a:srgbClr val="FFFFFF"/>
                </a:solidFill>
              </a:rPr>
              <a:t> se </a:t>
            </a:r>
            <a:r>
              <a:rPr lang="en-US" sz="1700" dirty="0" err="1">
                <a:solidFill>
                  <a:srgbClr val="FFFFFF"/>
                </a:solidFill>
              </a:rPr>
              <a:t>pravila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škole</a:t>
            </a:r>
            <a:r>
              <a:rPr lang="en-US" sz="1700" dirty="0">
                <a:solidFill>
                  <a:srgbClr val="FFFFFF"/>
                </a:solidFill>
              </a:rPr>
              <a:t> ne </a:t>
            </a:r>
            <a:r>
              <a:rPr lang="en-US" sz="1700" dirty="0" err="1">
                <a:solidFill>
                  <a:srgbClr val="FFFFFF"/>
                </a:solidFill>
              </a:rPr>
              <a:t>poštuju</a:t>
            </a:r>
            <a:r>
              <a:rPr lang="en-US" sz="1700" dirty="0">
                <a:solidFill>
                  <a:srgbClr val="FFFFFF"/>
                </a:solidFill>
              </a:rPr>
              <a:t>?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700" dirty="0" err="1">
                <a:solidFill>
                  <a:srgbClr val="FFFFFF"/>
                </a:solidFill>
              </a:rPr>
              <a:t>Identificiranje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izazova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i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rješenja</a:t>
            </a:r>
            <a:r>
              <a:rPr lang="en-US" sz="1700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700" dirty="0" err="1">
                <a:solidFill>
                  <a:srgbClr val="FFFFFF"/>
                </a:solidFill>
              </a:rPr>
              <a:t>Cilj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diskusije</a:t>
            </a:r>
            <a:r>
              <a:rPr lang="en-US" sz="1700" dirty="0">
                <a:solidFill>
                  <a:srgbClr val="FFFFFF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700" dirty="0" err="1">
                <a:solidFill>
                  <a:srgbClr val="FFFFFF"/>
                </a:solidFill>
              </a:rPr>
              <a:t>Potaknuti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sudionike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na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razmišljanje</a:t>
            </a:r>
            <a:r>
              <a:rPr lang="en-US" sz="1700" dirty="0">
                <a:solidFill>
                  <a:srgbClr val="FFFFFF"/>
                </a:solidFill>
              </a:rPr>
              <a:t> o </a:t>
            </a:r>
            <a:r>
              <a:rPr lang="en-US" sz="1700" dirty="0" err="1">
                <a:solidFill>
                  <a:srgbClr val="FFFFFF"/>
                </a:solidFill>
              </a:rPr>
              <a:t>važnosti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profesionalnih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standarda</a:t>
            </a:r>
            <a:r>
              <a:rPr lang="en-US" sz="1700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60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1723" y="609600"/>
            <a:ext cx="4512989" cy="152499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3600" dirty="0" err="1">
                <a:solidFill>
                  <a:srgbClr val="FFFFFF"/>
                </a:solidFill>
              </a:rPr>
              <a:t>Vježba</a:t>
            </a:r>
            <a:r>
              <a:rPr lang="en-US" sz="3600" dirty="0">
                <a:solidFill>
                  <a:srgbClr val="FFFFFF"/>
                </a:solidFill>
              </a:rPr>
              <a:t> – </a:t>
            </a:r>
            <a:r>
              <a:rPr lang="en-US" sz="3600" dirty="0" err="1">
                <a:solidFill>
                  <a:srgbClr val="FFFFFF"/>
                </a:solidFill>
              </a:rPr>
              <a:t>Identifikacija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izazova</a:t>
            </a:r>
            <a:endParaRPr lang="en-US" sz="3600" dirty="0">
              <a:solidFill>
                <a:srgbClr val="FFFFFF"/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B8D7A296-FBFB-2454-6D40-0554C934C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51" y="2407090"/>
            <a:ext cx="3856774" cy="2132719"/>
          </a:xfrm>
          <a:prstGeom prst="rect">
            <a:avLst/>
          </a:prstGeom>
        </p:spPr>
      </p:pic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1725" y="1817914"/>
            <a:ext cx="4512988" cy="433735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300" dirty="0">
              <a:solidFill>
                <a:srgbClr val="FFFFFF"/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rgbClr val="FFFFFF"/>
                </a:solidFill>
              </a:rPr>
              <a:t>Aktivnost</a:t>
            </a:r>
            <a:r>
              <a:rPr lang="en-US" sz="1600" dirty="0">
                <a:solidFill>
                  <a:srgbClr val="FFFFFF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rgbClr val="FFFFFF"/>
                </a:solidFill>
              </a:rPr>
              <a:t>Podjela</a:t>
            </a:r>
            <a:r>
              <a:rPr lang="en-US" sz="1600" dirty="0">
                <a:solidFill>
                  <a:srgbClr val="FFFFFF"/>
                </a:solidFill>
              </a:rPr>
              <a:t> u </a:t>
            </a:r>
            <a:r>
              <a:rPr lang="en-US" sz="1600" dirty="0" err="1">
                <a:solidFill>
                  <a:srgbClr val="FFFFFF"/>
                </a:solidFill>
              </a:rPr>
              <a:t>grupe</a:t>
            </a:r>
            <a:r>
              <a:rPr lang="en-US" sz="1600" dirty="0">
                <a:solidFill>
                  <a:srgbClr val="FFFFFF"/>
                </a:solidFill>
              </a:rPr>
              <a:t> – </a:t>
            </a:r>
            <a:r>
              <a:rPr lang="en-US" sz="1600" dirty="0" err="1">
                <a:solidFill>
                  <a:srgbClr val="FFFFFF"/>
                </a:solidFill>
              </a:rPr>
              <a:t>Sudionici</a:t>
            </a:r>
            <a:r>
              <a:rPr lang="en-US" sz="1600" dirty="0">
                <a:solidFill>
                  <a:srgbClr val="FFFFFF"/>
                </a:solidFill>
              </a:rPr>
              <a:t> se </a:t>
            </a:r>
            <a:r>
              <a:rPr lang="en-US" sz="1600" dirty="0" err="1">
                <a:solidFill>
                  <a:srgbClr val="FFFFFF"/>
                </a:solidFill>
              </a:rPr>
              <a:t>podijele</a:t>
            </a:r>
            <a:r>
              <a:rPr lang="en-US" sz="1600" dirty="0">
                <a:solidFill>
                  <a:srgbClr val="FFFFFF"/>
                </a:solidFill>
              </a:rPr>
              <a:t> u </a:t>
            </a:r>
            <a:r>
              <a:rPr lang="en-US" sz="1600" dirty="0" err="1">
                <a:solidFill>
                  <a:srgbClr val="FFFFFF"/>
                </a:solidFill>
              </a:rPr>
              <a:t>manje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grupe</a:t>
            </a:r>
            <a:r>
              <a:rPr lang="en-US" sz="1600" dirty="0">
                <a:solidFill>
                  <a:srgbClr val="FFFFFF"/>
                </a:solidFill>
              </a:rPr>
              <a:t> (4-5 </a:t>
            </a:r>
            <a:r>
              <a:rPr lang="en-US" sz="1600" dirty="0" err="1">
                <a:solidFill>
                  <a:srgbClr val="FFFFFF"/>
                </a:solidFill>
              </a:rPr>
              <a:t>osoba</a:t>
            </a:r>
            <a:r>
              <a:rPr lang="en-US" sz="1600" dirty="0">
                <a:solidFill>
                  <a:srgbClr val="FFFFFF"/>
                </a:solidFill>
              </a:rPr>
              <a:t>).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rgbClr val="FFFFFF"/>
                </a:solidFill>
              </a:rPr>
              <a:t>Zadatak</a:t>
            </a:r>
            <a:r>
              <a:rPr lang="en-US" sz="1600" dirty="0">
                <a:solidFill>
                  <a:srgbClr val="FFFFFF"/>
                </a:solidFill>
              </a:rPr>
              <a:t> za </a:t>
            </a:r>
            <a:r>
              <a:rPr lang="en-US" sz="1600" dirty="0" err="1">
                <a:solidFill>
                  <a:srgbClr val="FFFFFF"/>
                </a:solidFill>
              </a:rPr>
              <a:t>grupe</a:t>
            </a:r>
            <a:r>
              <a:rPr lang="en-US" sz="1600" dirty="0">
                <a:solidFill>
                  <a:srgbClr val="FFFFFF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rgbClr val="FFFFFF"/>
                </a:solidFill>
              </a:rPr>
              <a:t>Prepoznati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moguće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izazove</a:t>
            </a:r>
            <a:r>
              <a:rPr lang="en-US" sz="1600" dirty="0">
                <a:solidFill>
                  <a:srgbClr val="FFFFFF"/>
                </a:solidFill>
              </a:rPr>
              <a:t> u </a:t>
            </a:r>
            <a:r>
              <a:rPr lang="en-US" sz="1600" dirty="0" err="1">
                <a:solidFill>
                  <a:srgbClr val="FFFFFF"/>
                </a:solidFill>
              </a:rPr>
              <a:t>pridržavanju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pravila</a:t>
            </a:r>
            <a:r>
              <a:rPr lang="en-US" sz="1600" dirty="0">
                <a:solidFill>
                  <a:srgbClr val="FFFFFF"/>
                </a:solidFill>
              </a:rPr>
              <a:t> (</a:t>
            </a:r>
            <a:r>
              <a:rPr lang="en-US" sz="1600" dirty="0" err="1">
                <a:solidFill>
                  <a:srgbClr val="FFFFFF"/>
                </a:solidFill>
              </a:rPr>
              <a:t>npr</a:t>
            </a:r>
            <a:r>
              <a:rPr lang="en-US" sz="1600" dirty="0">
                <a:solidFill>
                  <a:srgbClr val="FFFFFF"/>
                </a:solidFill>
              </a:rPr>
              <a:t>. </a:t>
            </a:r>
            <a:r>
              <a:rPr lang="en-US" sz="1600" dirty="0" err="1">
                <a:solidFill>
                  <a:srgbClr val="FFFFFF"/>
                </a:solidFill>
              </a:rPr>
              <a:t>nedostatak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komunikacije</a:t>
            </a:r>
            <a:r>
              <a:rPr lang="en-US" sz="1600" dirty="0">
                <a:solidFill>
                  <a:srgbClr val="FFFFFF"/>
                </a:solidFill>
              </a:rPr>
              <a:t>, </a:t>
            </a:r>
            <a:r>
              <a:rPr lang="en-US" sz="1600" dirty="0" err="1">
                <a:solidFill>
                  <a:srgbClr val="FFFFFF"/>
                </a:solidFill>
              </a:rPr>
              <a:t>nedoumica</a:t>
            </a:r>
            <a:r>
              <a:rPr lang="en-US" sz="1600" dirty="0">
                <a:solidFill>
                  <a:srgbClr val="FFFFFF"/>
                </a:solidFill>
              </a:rPr>
              <a:t> o </a:t>
            </a:r>
            <a:r>
              <a:rPr lang="en-US" sz="1600" dirty="0" err="1">
                <a:solidFill>
                  <a:srgbClr val="FFFFFF"/>
                </a:solidFill>
              </a:rPr>
              <a:t>odgovornostima</a:t>
            </a:r>
            <a:r>
              <a:rPr lang="en-US" sz="1600" dirty="0">
                <a:solidFill>
                  <a:srgbClr val="FFFFFF"/>
                </a:solidFill>
              </a:rPr>
              <a:t>).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rgbClr val="FFFFFF"/>
                </a:solidFill>
              </a:rPr>
              <a:t>Predložiti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rješenja</a:t>
            </a:r>
            <a:r>
              <a:rPr lang="en-US" sz="1600" dirty="0">
                <a:solidFill>
                  <a:srgbClr val="FFFFFF"/>
                </a:solidFill>
              </a:rPr>
              <a:t> za </a:t>
            </a:r>
            <a:r>
              <a:rPr lang="en-US" sz="1600" dirty="0" err="1">
                <a:solidFill>
                  <a:srgbClr val="FFFFFF"/>
                </a:solidFill>
              </a:rPr>
              <a:t>svaki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izazov</a:t>
            </a:r>
            <a:r>
              <a:rPr lang="en-US" sz="1600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rgbClr val="FFFFFF"/>
                </a:solidFill>
              </a:rPr>
              <a:t>Prezentacija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ideja</a:t>
            </a:r>
            <a:r>
              <a:rPr lang="en-US" sz="1600" dirty="0">
                <a:solidFill>
                  <a:srgbClr val="FFFFFF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rgbClr val="FFFFFF"/>
                </a:solidFill>
              </a:rPr>
              <a:t>Svaka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grupa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predstavi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svoja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rješenja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ostatku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sudionika</a:t>
            </a:r>
            <a:r>
              <a:rPr lang="en-US" sz="1600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rgbClr val="FFFFFF"/>
                </a:solidFill>
              </a:rPr>
              <a:t>Omogućiti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dodatne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prijedloge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povratne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informacije</a:t>
            </a:r>
            <a:r>
              <a:rPr lang="en-US" sz="1600" dirty="0">
                <a:solidFill>
                  <a:srgbClr val="FFFFFF"/>
                </a:solidFill>
              </a:rPr>
              <a:t> od </a:t>
            </a:r>
            <a:r>
              <a:rPr lang="en-US" sz="1600" dirty="0" err="1">
                <a:solidFill>
                  <a:srgbClr val="FFFFFF"/>
                </a:solidFill>
              </a:rPr>
              <a:t>svih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prisutnih</a:t>
            </a:r>
            <a:r>
              <a:rPr lang="en-US" sz="1600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48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334" y="609600"/>
            <a:ext cx="2938468" cy="54317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/>
              <a:t>2. Sat: Važnost etičkog pristupa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6889" y="609602"/>
            <a:ext cx="5424112" cy="3208334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buFont typeface="Wingdings 3" charset="2"/>
              <a:buChar char="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Cilj: Razumjeti važnost etičkog pristupa u radu pomoćnika u nastavi.</a:t>
            </a:r>
          </a:p>
          <a:p>
            <a:pPr algn="l"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1.Predavanje (20 minuta)</a:t>
            </a:r>
          </a:p>
          <a:p>
            <a:pPr algn="l"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2. Diskusija (10 minuta)</a:t>
            </a:r>
          </a:p>
          <a:p>
            <a:pPr algn="l"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3. Vježba (15 minuta)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CD526999-42CF-90CB-4984-30D7FD446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889" y="4048918"/>
            <a:ext cx="5424112" cy="162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919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334" y="609600"/>
            <a:ext cx="2938468" cy="54317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 dirty="0" err="1"/>
              <a:t>Što</a:t>
            </a:r>
            <a:r>
              <a:rPr lang="en-US" sz="3600" dirty="0"/>
              <a:t> </a:t>
            </a:r>
            <a:r>
              <a:rPr lang="en-US" sz="3600" dirty="0" err="1"/>
              <a:t>znači</a:t>
            </a:r>
            <a:r>
              <a:rPr lang="en-US" sz="3600" dirty="0"/>
              <a:t> </a:t>
            </a:r>
            <a:r>
              <a:rPr lang="en-US" sz="3600" dirty="0" err="1"/>
              <a:t>etički</a:t>
            </a:r>
            <a:r>
              <a:rPr lang="en-US" sz="3600" dirty="0"/>
              <a:t> </a:t>
            </a:r>
            <a:r>
              <a:rPr lang="en-US" sz="3600" dirty="0" err="1"/>
              <a:t>pristup</a:t>
            </a:r>
            <a:r>
              <a:rPr lang="en-US" sz="3600" dirty="0"/>
              <a:t>?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46889" y="609600"/>
            <a:ext cx="5424112" cy="3889506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Poštovanje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različitosti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učenika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Prihvaćanje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različitih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kulturnih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vjerskih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društvenih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pozadina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Izbjegavanje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diskriminacije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temelju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spola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dobi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ili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drugih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osobnih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karakteristika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Empatija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neutralnost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sukobima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Razumijevanje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osjećaja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učenika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bez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donošenja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brzih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zaključaka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Izbjegavanje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zauzimanja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strana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sukobima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među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učenicima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ili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kolegama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Etička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dilema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kako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reagirati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Procjena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situacije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skladu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profesionalnim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standardima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Savjetovanje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nadležnima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slučaju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nejasnoća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BC3798B7-6ADA-81FA-7B17-72C493659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507" y="4682331"/>
            <a:ext cx="3510914" cy="199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334" y="609600"/>
            <a:ext cx="8596668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3600"/>
              <a:t>Primjeri etičkog pristupa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334" y="2160589"/>
            <a:ext cx="3957349" cy="3880773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Poštivanje privatnosti učenika.</a:t>
            </a:r>
          </a:p>
          <a:p>
            <a:pPr algn="l"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Pružanje podrške bez osuđivanja.</a:t>
            </a:r>
          </a:p>
          <a:p>
            <a:pPr algn="l">
              <a:buFont typeface="Wingdings 3" charset="2"/>
              <a:buChar char="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Pitanja za promišljanje:</a:t>
            </a:r>
          </a:p>
          <a:p>
            <a:pPr algn="l"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Kako pomoći učeniku da se uklopi u razrednu zajednicu?</a:t>
            </a:r>
          </a:p>
          <a:p>
            <a:pPr algn="l">
              <a:buFont typeface="Wingdings 3" charset="2"/>
              <a:buChar char="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Što učiniti kada kolega ili roditelj traži od vas nešto što smatrate neetičnim?</a:t>
            </a:r>
          </a:p>
          <a:p>
            <a:pPr algn="l">
              <a:buFont typeface="Wingdings 3" charset="2"/>
              <a:buChar char="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78D525F4-8D6E-14BD-1B93-0EA9B54293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96" r="-2" b="-2"/>
          <a:stretch/>
        </p:blipFill>
        <p:spPr>
          <a:xfrm>
            <a:off x="4857451" y="2159331"/>
            <a:ext cx="4415050" cy="388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87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754" y="643467"/>
            <a:ext cx="4203045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>
                <a:solidFill>
                  <a:schemeClr val="bg1"/>
                </a:solidFill>
              </a:rPr>
              <a:t> Diskusija – Primjeri iz prakse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54" y="2160590"/>
            <a:ext cx="3973943" cy="3440110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500">
                <a:solidFill>
                  <a:schemeClr val="bg1"/>
                </a:solidFill>
              </a:rPr>
              <a:t>Situacije za raspravu: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500">
                <a:solidFill>
                  <a:schemeClr val="bg1"/>
                </a:solidFill>
              </a:rPr>
              <a:t>Ugroženi etički standardi: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500">
              <a:solidFill>
                <a:schemeClr val="bg1"/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500">
                <a:solidFill>
                  <a:schemeClr val="bg1"/>
                </a:solidFill>
              </a:rPr>
              <a:t>Pomoćnik u nastavi svjedoči nepravednom postupanju prema učeniku.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500">
                <a:solidFill>
                  <a:schemeClr val="bg1"/>
                </a:solidFill>
              </a:rPr>
              <a:t>Roditelj traži informacije koje nisu dostupne prema pravilima škole.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500">
                <a:solidFill>
                  <a:schemeClr val="bg1"/>
                </a:solidFill>
              </a:rPr>
              <a:t>Sudionici dijele iskustva: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500">
              <a:solidFill>
                <a:schemeClr val="bg1"/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500">
                <a:solidFill>
                  <a:schemeClr val="bg1"/>
                </a:solidFill>
              </a:rPr>
              <a:t>Razmjena primjera iz vlastitog rada ili poznatih situacija.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500">
              <a:solidFill>
                <a:schemeClr val="bg1"/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953925DA-7A7F-A2AB-A1FE-9899A1A35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616" y="972608"/>
            <a:ext cx="4900269" cy="4900269"/>
          </a:xfrm>
          <a:prstGeom prst="rect">
            <a:avLst/>
          </a:prstGeom>
        </p:spPr>
      </p:pic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851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754" y="643467"/>
            <a:ext cx="4203045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>
                <a:solidFill>
                  <a:schemeClr val="bg1"/>
                </a:solidFill>
              </a:rPr>
              <a:t>Analiza etičkih dilema 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54" y="2160590"/>
            <a:ext cx="3973943" cy="3440110"/>
          </a:xfr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l">
              <a:lnSpc>
                <a:spcPct val="90000"/>
              </a:lnSpc>
              <a:buFont typeface="Wingdings 3" charset="2"/>
              <a:buChar char=""/>
            </a:pPr>
            <a:r>
              <a:rPr lang="en-US" sz="1000">
                <a:solidFill>
                  <a:schemeClr val="bg1"/>
                </a:solidFill>
              </a:rPr>
              <a:t>Aktivnost:</a:t>
            </a:r>
          </a:p>
          <a:p>
            <a:pPr marL="342900" indent="-342900" algn="l">
              <a:lnSpc>
                <a:spcPct val="90000"/>
              </a:lnSpc>
              <a:buFont typeface="Wingdings 3" charset="2"/>
              <a:buChar char=""/>
            </a:pPr>
            <a:r>
              <a:rPr lang="en-US" sz="1000">
                <a:solidFill>
                  <a:schemeClr val="bg1"/>
                </a:solidFill>
              </a:rPr>
              <a:t>Scenariji za analizu:</a:t>
            </a:r>
          </a:p>
          <a:p>
            <a:pPr marL="342900" indent="-342900" algn="l">
              <a:lnSpc>
                <a:spcPct val="90000"/>
              </a:lnSpc>
              <a:buFont typeface="Wingdings 3" charset="2"/>
              <a:buChar char=""/>
            </a:pPr>
            <a:r>
              <a:rPr lang="en-US" sz="1000">
                <a:solidFill>
                  <a:schemeClr val="bg1"/>
                </a:solidFill>
              </a:rPr>
              <a:t>Učitelj traži od pomoćnika da preuzme zadatke koji nisu u njegovoj nadležnosti (npr. vođenje nastave).</a:t>
            </a:r>
          </a:p>
          <a:p>
            <a:pPr marL="342900" indent="-342900" algn="l">
              <a:lnSpc>
                <a:spcPct val="90000"/>
              </a:lnSpc>
              <a:buFont typeface="Wingdings 3" charset="2"/>
              <a:buChar char=""/>
            </a:pPr>
            <a:r>
              <a:rPr lang="en-US" sz="1000">
                <a:solidFill>
                  <a:schemeClr val="bg1"/>
                </a:solidFill>
              </a:rPr>
              <a:t>Kolega neprimjereno komentira ponašanje učenika pred razredom.</a:t>
            </a:r>
          </a:p>
          <a:p>
            <a:pPr marL="342900" indent="-342900" algn="l">
              <a:lnSpc>
                <a:spcPct val="90000"/>
              </a:lnSpc>
              <a:buFont typeface="Wingdings 3" charset="2"/>
              <a:buChar char=""/>
            </a:pPr>
            <a:endParaRPr lang="en-US" sz="1000">
              <a:solidFill>
                <a:schemeClr val="bg1"/>
              </a:solidFill>
            </a:endParaRPr>
          </a:p>
          <a:p>
            <a:pPr marL="342900" indent="-342900" algn="l">
              <a:lnSpc>
                <a:spcPct val="90000"/>
              </a:lnSpc>
              <a:buFont typeface="Wingdings 3" charset="2"/>
              <a:buChar char=""/>
            </a:pPr>
            <a:r>
              <a:rPr lang="en-US" sz="1000">
                <a:solidFill>
                  <a:schemeClr val="bg1"/>
                </a:solidFill>
              </a:rPr>
              <a:t>Zadatak za sudionike:</a:t>
            </a:r>
          </a:p>
          <a:p>
            <a:pPr marL="342900" indent="-342900" algn="l">
              <a:lnSpc>
                <a:spcPct val="90000"/>
              </a:lnSpc>
              <a:buFont typeface="Wingdings 3" charset="2"/>
              <a:buChar char=""/>
            </a:pPr>
            <a:r>
              <a:rPr lang="en-US" sz="1000">
                <a:solidFill>
                  <a:schemeClr val="bg1"/>
                </a:solidFill>
              </a:rPr>
              <a:t>Sudionici u grupama analiziraju dodijeljeni scenarij.</a:t>
            </a:r>
          </a:p>
          <a:p>
            <a:pPr marL="342900" indent="-342900" algn="l">
              <a:lnSpc>
                <a:spcPct val="90000"/>
              </a:lnSpc>
              <a:buFont typeface="Wingdings 3" charset="2"/>
              <a:buChar char=""/>
            </a:pPr>
            <a:r>
              <a:rPr lang="en-US" sz="1000">
                <a:solidFill>
                  <a:schemeClr val="bg1"/>
                </a:solidFill>
              </a:rPr>
              <a:t>Predlažu način etičkog odgovora u skladu s profesionalnim standardima.</a:t>
            </a:r>
          </a:p>
          <a:p>
            <a:pPr marL="342900" indent="-342900" algn="l">
              <a:lnSpc>
                <a:spcPct val="90000"/>
              </a:lnSpc>
              <a:buFont typeface="Wingdings 3" charset="2"/>
              <a:buChar char=""/>
            </a:pPr>
            <a:r>
              <a:rPr lang="en-US" sz="1000">
                <a:solidFill>
                  <a:schemeClr val="bg1"/>
                </a:solidFill>
              </a:rPr>
              <a:t>Rasprava o rješenjima:</a:t>
            </a:r>
          </a:p>
          <a:p>
            <a:pPr marL="342900" indent="-342900" algn="l">
              <a:lnSpc>
                <a:spcPct val="90000"/>
              </a:lnSpc>
              <a:buFont typeface="Wingdings 3" charset="2"/>
              <a:buChar char=""/>
            </a:pPr>
            <a:r>
              <a:rPr lang="en-US" sz="1000">
                <a:solidFill>
                  <a:schemeClr val="bg1"/>
                </a:solidFill>
              </a:rPr>
              <a:t>Grupe prezentiraju svoja rješenja.</a:t>
            </a:r>
          </a:p>
          <a:p>
            <a:pPr marL="342900" indent="-342900" algn="l">
              <a:lnSpc>
                <a:spcPct val="90000"/>
              </a:lnSpc>
              <a:buFont typeface="Wingdings 3" charset="2"/>
              <a:buChar char=""/>
            </a:pPr>
            <a:r>
              <a:rPr lang="en-US" sz="1000">
                <a:solidFill>
                  <a:schemeClr val="bg1"/>
                </a:solidFill>
              </a:rPr>
              <a:t>Ostali sudionici daju povratne informacije i predlažu dodatna rješenja.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000">
              <a:solidFill>
                <a:schemeClr val="bg1"/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7C4C97DF-A97B-23B2-FF63-BE14A0421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982562"/>
            <a:ext cx="5143500" cy="2880360"/>
          </a:xfrm>
          <a:prstGeom prst="rect">
            <a:avLst/>
          </a:prstGeom>
        </p:spPr>
      </p:pic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0730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1723" y="609600"/>
            <a:ext cx="4512989" cy="22277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>
                <a:solidFill>
                  <a:srgbClr val="FFFFFF"/>
                </a:solidFill>
              </a:rPr>
              <a:t>Zaključak za 2. sat 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7C1FC5E8-7ABE-CBB1-CEF7-018901C39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51" y="1421221"/>
            <a:ext cx="3856774" cy="4104456"/>
          </a:xfrm>
          <a:prstGeom prst="rect">
            <a:avLst/>
          </a:prstGeom>
        </p:spPr>
      </p:pic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1725" y="2837329"/>
            <a:ext cx="4512988" cy="33179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</a:rPr>
              <a:t>Ključne točke:</a:t>
            </a:r>
          </a:p>
          <a:p>
            <a:pPr algn="l">
              <a:buFont typeface="Wingdings 3" charset="2"/>
              <a:buChar char=""/>
            </a:pPr>
            <a:endParaRPr lang="en-US">
              <a:solidFill>
                <a:srgbClr val="FFFFFF"/>
              </a:solidFill>
            </a:endParaRPr>
          </a:p>
          <a:p>
            <a:pPr algn="l"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</a:rPr>
              <a:t>Etički pristup osigurava poštovanje, povjerenje i profesionalnost.</a:t>
            </a:r>
          </a:p>
          <a:p>
            <a:pPr algn="l"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</a:rPr>
              <a:t>Empatija i neutralnost ključne su u svakodnevnom radu s učenicima.</a:t>
            </a:r>
          </a:p>
          <a:p>
            <a:pPr algn="l"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</a:rPr>
              <a:t>U slučaju etičkih dilema, uvijek se konzultirajte s nadležnima.</a:t>
            </a:r>
          </a:p>
          <a:p>
            <a:pPr algn="l">
              <a:buFont typeface="Wingdings 3" charset="2"/>
              <a:buChar char=""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050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754" y="643467"/>
            <a:ext cx="4203045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3100">
                <a:solidFill>
                  <a:schemeClr val="bg1"/>
                </a:solidFill>
              </a:rPr>
              <a:t>3. Sat: Postupanje u izvanrednim situacijama 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54" y="2160590"/>
            <a:ext cx="3973943" cy="3440110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Cilj: Naučiti kako se ponašati u kriznim situacijama i surađivati s nadležnim osobama</a:t>
            </a:r>
          </a:p>
          <a:p>
            <a:pPr algn="l"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1.Predavanje (15 minuta)</a:t>
            </a:r>
          </a:p>
          <a:p>
            <a:pPr algn="l"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2. Diskusija (10 minuta)</a:t>
            </a:r>
          </a:p>
          <a:p>
            <a:pPr algn="l"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3. Vježba  ( 20 minuta)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8162958F-C6F0-8AE7-3EFE-69E5FF2EF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711360"/>
            <a:ext cx="5143500" cy="3422765"/>
          </a:xfrm>
          <a:prstGeom prst="rect">
            <a:avLst/>
          </a:prstGeom>
        </p:spPr>
      </p:pic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4080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754" y="413657"/>
            <a:ext cx="4203045" cy="109945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3600" dirty="0" err="1">
                <a:solidFill>
                  <a:schemeClr val="bg1"/>
                </a:solidFill>
              </a:rPr>
              <a:t>Smjernice</a:t>
            </a:r>
            <a:r>
              <a:rPr lang="en-US" sz="3600" dirty="0">
                <a:solidFill>
                  <a:schemeClr val="bg1"/>
                </a:solidFill>
              </a:rPr>
              <a:t> za </a:t>
            </a:r>
            <a:r>
              <a:rPr lang="en-US" sz="3600" dirty="0" err="1">
                <a:solidFill>
                  <a:schemeClr val="bg1"/>
                </a:solidFill>
              </a:rPr>
              <a:t>krizne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situacije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54" y="1709057"/>
            <a:ext cx="3973943" cy="4550229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chemeClr val="bg1"/>
                </a:solidFill>
              </a:rPr>
              <a:t>Primjeri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izvanrednih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situacija</a:t>
            </a:r>
            <a:r>
              <a:rPr lang="en-US" sz="1400" dirty="0">
                <a:solidFill>
                  <a:schemeClr val="bg1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chemeClr val="bg1"/>
                </a:solidFill>
              </a:rPr>
              <a:t>Sukob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među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učenicima</a:t>
            </a:r>
            <a:r>
              <a:rPr lang="en-US" sz="1400" dirty="0">
                <a:solidFill>
                  <a:schemeClr val="bg1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400" dirty="0">
              <a:solidFill>
                <a:schemeClr val="bg1"/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chemeClr val="bg1"/>
                </a:solidFill>
              </a:rPr>
              <a:t>Razdvojiti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učenike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smirenim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tonom</a:t>
            </a:r>
            <a:r>
              <a:rPr lang="en-US" sz="1400" dirty="0">
                <a:solidFill>
                  <a:schemeClr val="bg1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chemeClr val="bg1"/>
                </a:solidFill>
              </a:rPr>
              <a:t>Prijaviti</a:t>
            </a:r>
            <a:r>
              <a:rPr lang="en-US" sz="1400" dirty="0">
                <a:solidFill>
                  <a:schemeClr val="bg1"/>
                </a:solidFill>
              </a:rPr>
              <a:t> incident </a:t>
            </a:r>
            <a:r>
              <a:rPr lang="en-US" sz="1400" dirty="0" err="1">
                <a:solidFill>
                  <a:schemeClr val="bg1"/>
                </a:solidFill>
              </a:rPr>
              <a:t>učitelju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ili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nadležnoj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osobi</a:t>
            </a:r>
            <a:r>
              <a:rPr lang="en-US" sz="1400" dirty="0">
                <a:solidFill>
                  <a:schemeClr val="bg1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chemeClr val="bg1"/>
                </a:solidFill>
              </a:rPr>
              <a:t>Zdravstveni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problemi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učenika</a:t>
            </a:r>
            <a:r>
              <a:rPr lang="en-US" sz="1400" dirty="0">
                <a:solidFill>
                  <a:schemeClr val="bg1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400" dirty="0">
              <a:solidFill>
                <a:schemeClr val="bg1"/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chemeClr val="bg1"/>
                </a:solidFill>
              </a:rPr>
              <a:t>Prepoznati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simptome</a:t>
            </a:r>
            <a:r>
              <a:rPr lang="en-US" sz="1400" dirty="0">
                <a:solidFill>
                  <a:schemeClr val="bg1"/>
                </a:solidFill>
              </a:rPr>
              <a:t> (</a:t>
            </a:r>
            <a:r>
              <a:rPr lang="en-US" sz="1400" dirty="0" err="1">
                <a:solidFill>
                  <a:schemeClr val="bg1"/>
                </a:solidFill>
              </a:rPr>
              <a:t>npr</a:t>
            </a:r>
            <a:r>
              <a:rPr lang="en-US" sz="1400" dirty="0">
                <a:solidFill>
                  <a:schemeClr val="bg1"/>
                </a:solidFill>
              </a:rPr>
              <a:t>. </a:t>
            </a:r>
            <a:r>
              <a:rPr lang="en-US" sz="1400" dirty="0" err="1">
                <a:solidFill>
                  <a:schemeClr val="bg1"/>
                </a:solidFill>
              </a:rPr>
              <a:t>nesvjestica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alergijska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reakcija</a:t>
            </a:r>
            <a:r>
              <a:rPr lang="en-US" sz="1400" dirty="0">
                <a:solidFill>
                  <a:schemeClr val="bg1"/>
                </a:solidFill>
              </a:rPr>
              <a:t>).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chemeClr val="bg1"/>
                </a:solidFill>
              </a:rPr>
              <a:t>Odmah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obavijestiti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školskog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liječnika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pedagoga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ili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pozvati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hitnu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pomoć</a:t>
            </a:r>
            <a:r>
              <a:rPr lang="en-US" sz="1400" dirty="0">
                <a:solidFill>
                  <a:schemeClr val="bg1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chemeClr val="bg1"/>
                </a:solidFill>
              </a:rPr>
              <a:t>Ostale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hitne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situacije</a:t>
            </a:r>
            <a:r>
              <a:rPr lang="en-US" sz="1400" dirty="0">
                <a:solidFill>
                  <a:schemeClr val="bg1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400" dirty="0">
              <a:solidFill>
                <a:schemeClr val="bg1"/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chemeClr val="bg1"/>
                </a:solidFill>
              </a:rPr>
              <a:t>Požar</a:t>
            </a:r>
            <a:r>
              <a:rPr lang="en-US" sz="1400" dirty="0">
                <a:solidFill>
                  <a:schemeClr val="bg1"/>
                </a:solidFill>
              </a:rPr>
              <a:t>, </a:t>
            </a:r>
            <a:r>
              <a:rPr lang="en-US" sz="1400" dirty="0" err="1">
                <a:solidFill>
                  <a:schemeClr val="bg1"/>
                </a:solidFill>
              </a:rPr>
              <a:t>potres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ili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druge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krizne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situacije</a:t>
            </a:r>
            <a:r>
              <a:rPr lang="en-US" sz="1400" dirty="0">
                <a:solidFill>
                  <a:schemeClr val="bg1"/>
                </a:solidFill>
              </a:rPr>
              <a:t> – </a:t>
            </a:r>
            <a:r>
              <a:rPr lang="en-US" sz="1400" dirty="0" err="1">
                <a:solidFill>
                  <a:schemeClr val="bg1"/>
                </a:solidFill>
              </a:rPr>
              <a:t>slijediti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 err="1">
                <a:solidFill>
                  <a:schemeClr val="bg1"/>
                </a:solidFill>
              </a:rPr>
              <a:t>evakuacijski</a:t>
            </a:r>
            <a:r>
              <a:rPr lang="en-US" sz="1400" dirty="0">
                <a:solidFill>
                  <a:schemeClr val="bg1"/>
                </a:solidFill>
              </a:rPr>
              <a:t> plan </a:t>
            </a:r>
            <a:r>
              <a:rPr lang="en-US" sz="1400" dirty="0" err="1">
                <a:solidFill>
                  <a:schemeClr val="bg1"/>
                </a:solidFill>
              </a:rPr>
              <a:t>škole</a:t>
            </a:r>
            <a:r>
              <a:rPr lang="en-US" sz="1400" dirty="0">
                <a:solidFill>
                  <a:schemeClr val="bg1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203C4E06-E937-9D28-B3A6-24B309047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945724"/>
            <a:ext cx="5143500" cy="2954037"/>
          </a:xfrm>
          <a:prstGeom prst="rect">
            <a:avLst/>
          </a:prstGeom>
        </p:spPr>
      </p:pic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63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53376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133042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24631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6597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5488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7655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4821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334" y="609600"/>
            <a:ext cx="3843375" cy="51756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Postupanje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u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kriznim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situacijama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–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Ključni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koraci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42BFA2A-77A0-4F60-A32A-685681C84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2154" y="-8467"/>
            <a:ext cx="7109846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6084" y="533400"/>
            <a:ext cx="5511296" cy="525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buFont typeface="Wingdings 3" charset="2"/>
              <a:buChar char=""/>
            </a:pPr>
            <a:r>
              <a:rPr lang="en-US" sz="2400" dirty="0" err="1">
                <a:solidFill>
                  <a:srgbClr val="FFFFFF"/>
                </a:solidFill>
              </a:rPr>
              <a:t>Ostati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pribran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i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smiren</a:t>
            </a:r>
            <a:r>
              <a:rPr lang="en-US" sz="2400" dirty="0">
                <a:solidFill>
                  <a:srgbClr val="FFFFFF"/>
                </a:solidFill>
              </a:rPr>
              <a:t>:</a:t>
            </a:r>
          </a:p>
          <a:p>
            <a:pPr algn="l">
              <a:buFont typeface="Wingdings 3" charset="2"/>
              <a:buChar char=""/>
            </a:pPr>
            <a:r>
              <a:rPr lang="en-US" sz="2400" dirty="0" err="1">
                <a:solidFill>
                  <a:srgbClr val="FFFFFF"/>
                </a:solidFill>
              </a:rPr>
              <a:t>Ponašajte</a:t>
            </a:r>
            <a:r>
              <a:rPr lang="en-US" sz="2400" dirty="0">
                <a:solidFill>
                  <a:srgbClr val="FFFFFF"/>
                </a:solidFill>
              </a:rPr>
              <a:t> se </a:t>
            </a:r>
            <a:r>
              <a:rPr lang="en-US" sz="2400" dirty="0" err="1">
                <a:solidFill>
                  <a:srgbClr val="FFFFFF"/>
                </a:solidFill>
              </a:rPr>
              <a:t>na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način</a:t>
            </a:r>
            <a:r>
              <a:rPr lang="en-US" sz="2400" dirty="0">
                <a:solidFill>
                  <a:srgbClr val="FFFFFF"/>
                </a:solidFill>
              </a:rPr>
              <a:t> koji </a:t>
            </a:r>
            <a:r>
              <a:rPr lang="en-US" sz="2400" dirty="0" err="1">
                <a:solidFill>
                  <a:srgbClr val="FFFFFF"/>
                </a:solidFill>
              </a:rPr>
              <a:t>smiruje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učenike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i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ostale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prisutne</a:t>
            </a:r>
            <a:r>
              <a:rPr lang="en-US" sz="2400" dirty="0">
                <a:solidFill>
                  <a:srgbClr val="FFFFFF"/>
                </a:solidFill>
              </a:rPr>
              <a:t>.</a:t>
            </a:r>
          </a:p>
          <a:p>
            <a:pPr algn="l">
              <a:buFont typeface="Wingdings 3" charset="2"/>
              <a:buChar char=""/>
            </a:pPr>
            <a:r>
              <a:rPr lang="en-US" sz="2400" dirty="0" err="1">
                <a:solidFill>
                  <a:srgbClr val="FFFFFF"/>
                </a:solidFill>
              </a:rPr>
              <a:t>Procijeniti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situaciju</a:t>
            </a:r>
            <a:r>
              <a:rPr lang="en-US" sz="2400" dirty="0">
                <a:solidFill>
                  <a:srgbClr val="FFFFFF"/>
                </a:solidFill>
              </a:rPr>
              <a:t>:</a:t>
            </a:r>
          </a:p>
          <a:p>
            <a:pPr algn="l">
              <a:buFont typeface="Wingdings 3" charset="2"/>
              <a:buChar char=""/>
            </a:pPr>
            <a:r>
              <a:rPr lang="en-US" sz="2400" dirty="0">
                <a:solidFill>
                  <a:srgbClr val="FFFFFF"/>
                </a:solidFill>
              </a:rPr>
              <a:t>Je li </a:t>
            </a:r>
            <a:r>
              <a:rPr lang="en-US" sz="2400" dirty="0" err="1">
                <a:solidFill>
                  <a:srgbClr val="FFFFFF"/>
                </a:solidFill>
              </a:rPr>
              <a:t>situacija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hitna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i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zahtijeva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hitnu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reakciju</a:t>
            </a:r>
            <a:r>
              <a:rPr lang="en-US" sz="2400" dirty="0">
                <a:solidFill>
                  <a:srgbClr val="FFFFFF"/>
                </a:solidFill>
              </a:rPr>
              <a:t>?</a:t>
            </a:r>
          </a:p>
          <a:p>
            <a:pPr algn="l">
              <a:buFont typeface="Wingdings 3" charset="2"/>
              <a:buChar char=""/>
            </a:pPr>
            <a:r>
              <a:rPr lang="en-US" sz="2400" dirty="0" err="1">
                <a:solidFill>
                  <a:srgbClr val="FFFFFF"/>
                </a:solidFill>
              </a:rPr>
              <a:t>Obavijestiti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nadležne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osobe</a:t>
            </a:r>
            <a:r>
              <a:rPr lang="en-US" sz="2400" dirty="0">
                <a:solidFill>
                  <a:srgbClr val="FFFFFF"/>
                </a:solidFill>
              </a:rPr>
              <a:t>:</a:t>
            </a:r>
          </a:p>
          <a:p>
            <a:pPr algn="l">
              <a:buFont typeface="Wingdings 3" charset="2"/>
              <a:buChar char=""/>
            </a:pPr>
            <a:r>
              <a:rPr lang="en-US" sz="2400" dirty="0" err="1">
                <a:solidFill>
                  <a:srgbClr val="FFFFFF"/>
                </a:solidFill>
              </a:rPr>
              <a:t>Nastavnika</a:t>
            </a:r>
            <a:r>
              <a:rPr lang="en-US" sz="2400" dirty="0">
                <a:solidFill>
                  <a:srgbClr val="FFFFFF"/>
                </a:solidFill>
              </a:rPr>
              <a:t>, </a:t>
            </a:r>
            <a:r>
              <a:rPr lang="en-US" sz="2400" dirty="0" err="1">
                <a:solidFill>
                  <a:srgbClr val="FFFFFF"/>
                </a:solidFill>
              </a:rPr>
              <a:t>pedagoga</a:t>
            </a:r>
            <a:r>
              <a:rPr lang="en-US" sz="2400" dirty="0">
                <a:solidFill>
                  <a:srgbClr val="FFFFFF"/>
                </a:solidFill>
              </a:rPr>
              <a:t>, </a:t>
            </a:r>
            <a:r>
              <a:rPr lang="en-US" sz="2400" dirty="0" err="1">
                <a:solidFill>
                  <a:srgbClr val="FFFFFF"/>
                </a:solidFill>
              </a:rPr>
              <a:t>ravnatelja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ili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druge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odgovorne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osobe</a:t>
            </a:r>
            <a:r>
              <a:rPr lang="en-US" sz="2400" dirty="0">
                <a:solidFill>
                  <a:srgbClr val="FFFFFF"/>
                </a:solidFill>
              </a:rPr>
              <a:t>.</a:t>
            </a:r>
          </a:p>
          <a:p>
            <a:pPr algn="l">
              <a:buFont typeface="Wingdings 3" charset="2"/>
              <a:buChar char=""/>
            </a:pPr>
            <a:r>
              <a:rPr lang="en-US" sz="2400" dirty="0" err="1">
                <a:solidFill>
                  <a:srgbClr val="FFFFFF"/>
                </a:solidFill>
              </a:rPr>
              <a:t>Poduzeti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odgovarajuće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mjere</a:t>
            </a:r>
            <a:r>
              <a:rPr lang="en-US" sz="2400" dirty="0">
                <a:solidFill>
                  <a:srgbClr val="FFFFFF"/>
                </a:solidFill>
              </a:rPr>
              <a:t>:</a:t>
            </a:r>
          </a:p>
          <a:p>
            <a:pPr algn="l">
              <a:buFont typeface="Wingdings 3" charset="2"/>
              <a:buChar char=""/>
            </a:pPr>
            <a:r>
              <a:rPr lang="en-US" sz="2400" dirty="0">
                <a:solidFill>
                  <a:srgbClr val="FFFFFF"/>
                </a:solidFill>
              </a:rPr>
              <a:t>U </a:t>
            </a:r>
            <a:r>
              <a:rPr lang="en-US" sz="2400" dirty="0" err="1">
                <a:solidFill>
                  <a:srgbClr val="FFFFFF"/>
                </a:solidFill>
              </a:rPr>
              <a:t>skladu</a:t>
            </a:r>
            <a:r>
              <a:rPr lang="en-US" sz="2400" dirty="0">
                <a:solidFill>
                  <a:srgbClr val="FFFFFF"/>
                </a:solidFill>
              </a:rPr>
              <a:t> s </a:t>
            </a:r>
            <a:r>
              <a:rPr lang="en-US" sz="2400" dirty="0" err="1">
                <a:solidFill>
                  <a:srgbClr val="FFFFFF"/>
                </a:solidFill>
              </a:rPr>
              <a:t>pravilnicima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škole</a:t>
            </a:r>
            <a:r>
              <a:rPr lang="en-US" sz="2400" dirty="0">
                <a:solidFill>
                  <a:srgbClr val="FFFFFF"/>
                </a:solidFill>
              </a:rPr>
              <a:t>.</a:t>
            </a:r>
          </a:p>
          <a:p>
            <a:pPr algn="l">
              <a:buFont typeface="Wingdings 3" charset="2"/>
              <a:buChar char=""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848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1723" y="609600"/>
            <a:ext cx="4512989" cy="15805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 dirty="0" err="1">
                <a:solidFill>
                  <a:srgbClr val="FFFFFF"/>
                </a:solidFill>
              </a:rPr>
              <a:t>Komunikacija</a:t>
            </a:r>
            <a:r>
              <a:rPr lang="en-US" sz="3600" dirty="0">
                <a:solidFill>
                  <a:srgbClr val="FFFFFF"/>
                </a:solidFill>
              </a:rPr>
              <a:t> s </a:t>
            </a:r>
            <a:r>
              <a:rPr lang="en-US" sz="3600" dirty="0" err="1">
                <a:solidFill>
                  <a:srgbClr val="FFFFFF"/>
                </a:solidFill>
              </a:rPr>
              <a:t>nadležnim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3600" dirty="0" err="1">
                <a:solidFill>
                  <a:srgbClr val="FFFFFF"/>
                </a:solidFill>
              </a:rPr>
              <a:t>osobama</a:t>
            </a:r>
            <a:r>
              <a:rPr lang="en-US" sz="360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C59F67B6-1299-C00B-FFBE-E2CC61EB4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51" y="2190196"/>
            <a:ext cx="3856774" cy="2566507"/>
          </a:xfrm>
          <a:prstGeom prst="rect">
            <a:avLst/>
          </a:prstGeom>
        </p:spPr>
      </p:pic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1725" y="1981200"/>
            <a:ext cx="4512988" cy="43978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rgbClr val="FFFFFF"/>
                </a:solidFill>
              </a:rPr>
              <a:t>Ključne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točke</a:t>
            </a:r>
            <a:r>
              <a:rPr lang="en-US" sz="1600" dirty="0">
                <a:solidFill>
                  <a:srgbClr val="FFFFFF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rgbClr val="FFFFFF"/>
                </a:solidFill>
              </a:rPr>
              <a:t>Što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prijaviti</a:t>
            </a:r>
            <a:r>
              <a:rPr lang="en-US" sz="1600" dirty="0">
                <a:solidFill>
                  <a:srgbClr val="FFFFFF"/>
                </a:solidFill>
              </a:rPr>
              <a:t>?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600" dirty="0">
              <a:solidFill>
                <a:srgbClr val="FFFFFF"/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rgbClr val="FFFFFF"/>
                </a:solidFill>
              </a:rPr>
              <a:t>Točan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opis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situacije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uključenih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osoba</a:t>
            </a:r>
            <a:r>
              <a:rPr lang="en-US" sz="1600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rgbClr val="FFFFFF"/>
                </a:solidFill>
              </a:rPr>
              <a:t>Mjesto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vrijeme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događaja</a:t>
            </a:r>
            <a:r>
              <a:rPr lang="en-US" sz="1600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rgbClr val="FFFFFF"/>
                </a:solidFill>
              </a:rPr>
              <a:t>Kome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prijaviti</a:t>
            </a:r>
            <a:r>
              <a:rPr lang="en-US" sz="1600" dirty="0">
                <a:solidFill>
                  <a:srgbClr val="FFFFFF"/>
                </a:solidFill>
              </a:rPr>
              <a:t>?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600" dirty="0">
              <a:solidFill>
                <a:srgbClr val="FFFFFF"/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rgbClr val="FFFFFF"/>
                </a:solidFill>
              </a:rPr>
              <a:t>Učiteljima</a:t>
            </a:r>
            <a:r>
              <a:rPr lang="en-US" sz="1600" dirty="0">
                <a:solidFill>
                  <a:srgbClr val="FFFFFF"/>
                </a:solidFill>
              </a:rPr>
              <a:t>, </a:t>
            </a:r>
            <a:r>
              <a:rPr lang="en-US" sz="1600" dirty="0" err="1">
                <a:solidFill>
                  <a:srgbClr val="FFFFFF"/>
                </a:solidFill>
              </a:rPr>
              <a:t>školskom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pedagogu</a:t>
            </a:r>
            <a:r>
              <a:rPr lang="en-US" sz="1600" dirty="0">
                <a:solidFill>
                  <a:srgbClr val="FFFFFF"/>
                </a:solidFill>
              </a:rPr>
              <a:t>, </a:t>
            </a:r>
            <a:r>
              <a:rPr lang="en-US" sz="1600" dirty="0" err="1">
                <a:solidFill>
                  <a:srgbClr val="FFFFFF"/>
                </a:solidFill>
              </a:rPr>
              <a:t>ravnatelju</a:t>
            </a:r>
            <a:r>
              <a:rPr lang="en-US" sz="1600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rgbClr val="FFFFFF"/>
                </a:solidFill>
              </a:rPr>
              <a:t>Kako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komunicirati</a:t>
            </a:r>
            <a:r>
              <a:rPr lang="en-US" sz="1600" dirty="0">
                <a:solidFill>
                  <a:srgbClr val="FFFFFF"/>
                </a:solidFill>
              </a:rPr>
              <a:t>?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600" dirty="0">
              <a:solidFill>
                <a:srgbClr val="FFFFFF"/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rgbClr val="FFFFFF"/>
                </a:solidFill>
              </a:rPr>
              <a:t>Jasno</a:t>
            </a:r>
            <a:r>
              <a:rPr lang="en-US" sz="1600" dirty="0">
                <a:solidFill>
                  <a:srgbClr val="FFFFFF"/>
                </a:solidFill>
              </a:rPr>
              <a:t>, </a:t>
            </a:r>
            <a:r>
              <a:rPr lang="en-US" sz="1600" dirty="0" err="1">
                <a:solidFill>
                  <a:srgbClr val="FFFFFF"/>
                </a:solidFill>
              </a:rPr>
              <a:t>kratko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precizno</a:t>
            </a:r>
            <a:r>
              <a:rPr lang="en-US" sz="1600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600" dirty="0" err="1">
                <a:solidFill>
                  <a:srgbClr val="FFFFFF"/>
                </a:solidFill>
              </a:rPr>
              <a:t>Koristiti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činjenice</a:t>
            </a:r>
            <a:r>
              <a:rPr lang="en-US" sz="1600" dirty="0">
                <a:solidFill>
                  <a:srgbClr val="FFFFFF"/>
                </a:solidFill>
              </a:rPr>
              <a:t>, </a:t>
            </a:r>
            <a:r>
              <a:rPr lang="en-US" sz="1600" dirty="0" err="1">
                <a:solidFill>
                  <a:srgbClr val="FFFFFF"/>
                </a:solidFill>
              </a:rPr>
              <a:t>izbjegavati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emocije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i</a:t>
            </a:r>
            <a:r>
              <a:rPr lang="en-US" sz="1600" dirty="0">
                <a:solidFill>
                  <a:srgbClr val="FFFFFF"/>
                </a:solidFill>
              </a:rPr>
              <a:t> </a:t>
            </a:r>
            <a:r>
              <a:rPr lang="en-US" sz="1600" dirty="0" err="1">
                <a:solidFill>
                  <a:srgbClr val="FFFFFF"/>
                </a:solidFill>
              </a:rPr>
              <a:t>pretpostavke</a:t>
            </a:r>
            <a:endParaRPr lang="en-US" sz="1600" dirty="0">
              <a:solidFill>
                <a:srgbClr val="FFFFFF"/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713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754" y="643467"/>
            <a:ext cx="4203045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>
                <a:solidFill>
                  <a:schemeClr val="bg1"/>
                </a:solidFill>
              </a:rPr>
              <a:t>Diskusija – Primjeri kriznih situacija 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54" y="2160590"/>
            <a:ext cx="3973943" cy="3440110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Pitanja za sudionike: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Jeste li bili svjedokom krizne situacije u školi? Kako ste reagirali?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Koji su najveći izazovi u kriznim situacijama?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Cilj diskusije: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Razmjena iskustava i primjera iz prakse.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>
                <a:solidFill>
                  <a:schemeClr val="bg1"/>
                </a:solidFill>
              </a:rPr>
              <a:t>Rasprava o najboljem načinu postupanja u različitim okolnostima.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BF4BEC93-32CD-794C-F7DF-21AEA1466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711360"/>
            <a:ext cx="5143500" cy="3422765"/>
          </a:xfrm>
          <a:prstGeom prst="rect">
            <a:avLst/>
          </a:prstGeom>
        </p:spPr>
      </p:pic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091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7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9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41" name="Isosceles Triangle 12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42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43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44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45" name="Isosceles Triangle 16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46" name="Isosceles Triangle 17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47" name="Rectangle 19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334" y="1253067"/>
            <a:ext cx="6155266" cy="43518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Aktivnost: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Scenariji za grupe: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3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Sukob među učenicima: Dva učenika se sukobe verbalno i prijeti eskalacija.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Zdravstvena hitnost: Učenik se počne osjećati loše na satu tjelesnog.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Požar u školi: Učitelj nije prisutan, a oglašava se požarni alarm.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Zadatak za sudionike: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3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Analizirati dodijeljeni scenarij.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Predložiti korake za postupanje u skladu s pravilnicima škole.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Prezentacija: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3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Grupe predstavljaju svoje rješenje ostatku sudionika.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300">
                <a:solidFill>
                  <a:schemeClr val="tx1">
                    <a:lumMod val="75000"/>
                    <a:lumOff val="25000"/>
                  </a:schemeClr>
                </a:solidFill>
              </a:rPr>
              <a:t>Rasprava o tome kako poboljšati reakcije.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3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Rectangle 21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25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51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52" name="Isosceles Triangle 31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6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8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9658" y="1253067"/>
            <a:ext cx="3371742" cy="43518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>
                <a:solidFill>
                  <a:schemeClr val="bg1"/>
                </a:solidFill>
              </a:rPr>
              <a:t>Vježba – Simulacija kriznih situacija </a:t>
            </a:r>
          </a:p>
        </p:txBody>
      </p:sp>
    </p:spTree>
    <p:extLst>
      <p:ext uri="{BB962C8B-B14F-4D97-AF65-F5344CB8AC3E}">
        <p14:creationId xmlns:p14="http://schemas.microsoft.com/office/powerpoint/2010/main" val="2294772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2423CA5-E2E1-4789-B759-9906C1C94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4660126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4660127" y="-3"/>
            <a:ext cx="1056745" cy="6858001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754" y="643467"/>
            <a:ext cx="4203045" cy="13756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2300">
                <a:solidFill>
                  <a:schemeClr val="bg1"/>
                </a:solidFill>
              </a:rPr>
              <a:t>Radionica: Rješavanje kriznih situacija kroz praktične demonstracije</a:t>
            </a:r>
            <a:br>
              <a:rPr lang="en-US" sz="2300">
                <a:solidFill>
                  <a:schemeClr val="bg1"/>
                </a:solidFill>
              </a:rPr>
            </a:br>
            <a:r>
              <a:rPr lang="en-US" sz="23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754" y="2160590"/>
            <a:ext cx="3973943" cy="3440110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100">
                <a:solidFill>
                  <a:schemeClr val="bg1"/>
                </a:solidFill>
              </a:rPr>
              <a:t>Cilj radionice: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100">
                <a:solidFill>
                  <a:schemeClr val="bg1"/>
                </a:solidFill>
              </a:rPr>
              <a:t>Sudionici primjenjuju stečeno znanje o postupanjima u kriznim situacijama kroz praktične simulacije. Razvijaju vještine timskog rada, komunikacije i smirenog donošenja odluka.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100">
              <a:solidFill>
                <a:schemeClr val="bg1"/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100">
                <a:solidFill>
                  <a:schemeClr val="bg1"/>
                </a:solidFill>
              </a:rPr>
              <a:t>1. Uvod u radionicu (10 minuta)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100">
                <a:solidFill>
                  <a:schemeClr val="bg1"/>
                </a:solidFill>
              </a:rPr>
              <a:t>Instrukcije za sudionike: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100">
              <a:solidFill>
                <a:schemeClr val="bg1"/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100">
                <a:solidFill>
                  <a:schemeClr val="bg1"/>
                </a:solidFill>
              </a:rPr>
              <a:t>Krizne situacije zahtijevaju smirenost, analitičko razmišljanje i brzo djelovanje.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100">
                <a:solidFill>
                  <a:schemeClr val="bg1"/>
                </a:solidFill>
              </a:rPr>
              <a:t>Ova radionica simulira stvarne situacije iz školskog okruženja kako bi sudionici uvježbali svoje reakcije.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100">
              <a:solidFill>
                <a:schemeClr val="bg1"/>
              </a:solidFill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1AA95AB8-A2D5-F596-AB97-553967588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1711360"/>
            <a:ext cx="5143500" cy="3422765"/>
          </a:xfrm>
          <a:prstGeom prst="rect">
            <a:avLst/>
          </a:prstGeom>
        </p:spPr>
      </p:pic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55696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67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1723" y="609600"/>
            <a:ext cx="4512989" cy="165462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>
              <a:lnSpc>
                <a:spcPct val="90000"/>
              </a:lnSpc>
            </a:pPr>
            <a:r>
              <a:rPr lang="en-US" sz="2800" b="1" dirty="0">
                <a:solidFill>
                  <a:srgbClr val="FFFFFF"/>
                </a:solidFill>
              </a:rPr>
              <a:t>4.sat </a:t>
            </a:r>
            <a:r>
              <a:rPr lang="en-US" sz="2800" b="1" dirty="0" err="1">
                <a:solidFill>
                  <a:srgbClr val="FFFFFF"/>
                </a:solidFill>
              </a:rPr>
              <a:t>Radionica</a:t>
            </a:r>
            <a:r>
              <a:rPr lang="en-US" sz="2800" b="1" dirty="0">
                <a:solidFill>
                  <a:srgbClr val="FFFFFF"/>
                </a:solidFill>
              </a:rPr>
              <a:t>: </a:t>
            </a:r>
            <a:r>
              <a:rPr lang="en-US" sz="2800" b="1" dirty="0" err="1">
                <a:solidFill>
                  <a:srgbClr val="FFFFFF"/>
                </a:solidFill>
              </a:rPr>
              <a:t>Rješavanje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kriznih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situacija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kroz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praktične</a:t>
            </a:r>
            <a:r>
              <a:rPr lang="en-US" sz="2800" b="1" dirty="0">
                <a:solidFill>
                  <a:srgbClr val="FFFFFF"/>
                </a:solidFill>
              </a:rPr>
              <a:t> </a:t>
            </a:r>
            <a:r>
              <a:rPr lang="en-US" sz="2800" b="1" dirty="0" err="1">
                <a:solidFill>
                  <a:srgbClr val="FFFFFF"/>
                </a:solidFill>
              </a:rPr>
              <a:t>demonstracije</a:t>
            </a:r>
            <a:br>
              <a:rPr lang="en-US" sz="2800" dirty="0">
                <a:solidFill>
                  <a:srgbClr val="FFFFFF"/>
                </a:solidFill>
              </a:rPr>
            </a:br>
            <a:r>
              <a:rPr lang="en-US" sz="280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B777529E-672B-CCBC-8E0B-1084177AB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137" y="1168399"/>
            <a:ext cx="3409001" cy="4610101"/>
          </a:xfrm>
          <a:prstGeom prst="rect">
            <a:avLst/>
          </a:prstGeom>
        </p:spPr>
      </p:pic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1725" y="2057400"/>
            <a:ext cx="4512988" cy="445225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rgbClr val="FFFFFF"/>
                </a:solidFill>
              </a:rPr>
              <a:t>Cilj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radionice</a:t>
            </a:r>
            <a:r>
              <a:rPr lang="en-US" sz="1400" dirty="0">
                <a:solidFill>
                  <a:srgbClr val="FFFFFF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rgbClr val="FFFFFF"/>
                </a:solidFill>
              </a:rPr>
              <a:t>Sudionici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primjenjuju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stečeno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znanje</a:t>
            </a:r>
            <a:r>
              <a:rPr lang="en-US" sz="1400" dirty="0">
                <a:solidFill>
                  <a:srgbClr val="FFFFFF"/>
                </a:solidFill>
              </a:rPr>
              <a:t> o </a:t>
            </a:r>
            <a:r>
              <a:rPr lang="en-US" sz="1400" dirty="0" err="1">
                <a:solidFill>
                  <a:srgbClr val="FFFFFF"/>
                </a:solidFill>
              </a:rPr>
              <a:t>postupanjima</a:t>
            </a:r>
            <a:r>
              <a:rPr lang="en-US" sz="1400" dirty="0">
                <a:solidFill>
                  <a:srgbClr val="FFFFFF"/>
                </a:solidFill>
              </a:rPr>
              <a:t> u </a:t>
            </a:r>
            <a:r>
              <a:rPr lang="en-US" sz="1400" dirty="0" err="1">
                <a:solidFill>
                  <a:srgbClr val="FFFFFF"/>
                </a:solidFill>
              </a:rPr>
              <a:t>kriznim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situacijama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kroz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praktične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simulacije</a:t>
            </a:r>
            <a:r>
              <a:rPr lang="en-US" sz="1400" dirty="0">
                <a:solidFill>
                  <a:srgbClr val="FFFFFF"/>
                </a:solidFill>
              </a:rPr>
              <a:t>. </a:t>
            </a:r>
            <a:r>
              <a:rPr lang="en-US" sz="1400" dirty="0" err="1">
                <a:solidFill>
                  <a:srgbClr val="FFFFFF"/>
                </a:solidFill>
              </a:rPr>
              <a:t>Razvijaju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vještine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timskog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rada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komunikacije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i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smirenog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donošenja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odluka</a:t>
            </a:r>
            <a:r>
              <a:rPr lang="en-US" sz="1400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>
                <a:solidFill>
                  <a:srgbClr val="FFFFFF"/>
                </a:solidFill>
              </a:rPr>
              <a:t>2. </a:t>
            </a:r>
            <a:r>
              <a:rPr lang="en-US" sz="1400" dirty="0" err="1">
                <a:solidFill>
                  <a:srgbClr val="FFFFFF"/>
                </a:solidFill>
              </a:rPr>
              <a:t>Scenariji</a:t>
            </a:r>
            <a:r>
              <a:rPr lang="en-US" sz="1400" dirty="0">
                <a:solidFill>
                  <a:srgbClr val="FFFFFF"/>
                </a:solidFill>
              </a:rPr>
              <a:t> za </a:t>
            </a:r>
            <a:r>
              <a:rPr lang="en-US" sz="1400" dirty="0" err="1">
                <a:solidFill>
                  <a:srgbClr val="FFFFFF"/>
                </a:solidFill>
              </a:rPr>
              <a:t>simulaciju</a:t>
            </a:r>
            <a:r>
              <a:rPr lang="en-US" sz="1400" dirty="0">
                <a:solidFill>
                  <a:srgbClr val="FFFFFF"/>
                </a:solidFill>
              </a:rPr>
              <a:t> (20 </a:t>
            </a:r>
            <a:r>
              <a:rPr lang="en-US" sz="1400" dirty="0" err="1">
                <a:solidFill>
                  <a:srgbClr val="FFFFFF"/>
                </a:solidFill>
              </a:rPr>
              <a:t>minuta</a:t>
            </a:r>
            <a:r>
              <a:rPr lang="en-US" sz="1400" dirty="0">
                <a:solidFill>
                  <a:srgbClr val="FFFFFF"/>
                </a:solidFill>
              </a:rPr>
              <a:t>)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>
                <a:solidFill>
                  <a:srgbClr val="FFFFFF"/>
                </a:solidFill>
              </a:rPr>
              <a:t>3. </a:t>
            </a:r>
            <a:r>
              <a:rPr lang="en-US" sz="1400" dirty="0" err="1">
                <a:solidFill>
                  <a:srgbClr val="FFFFFF"/>
                </a:solidFill>
              </a:rPr>
              <a:t>Praktične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demonstracije</a:t>
            </a:r>
            <a:r>
              <a:rPr lang="en-US" sz="1400" dirty="0">
                <a:solidFill>
                  <a:srgbClr val="FFFFFF"/>
                </a:solidFill>
              </a:rPr>
              <a:t> (20 </a:t>
            </a:r>
            <a:r>
              <a:rPr lang="en-US" sz="1400" dirty="0" err="1">
                <a:solidFill>
                  <a:srgbClr val="FFFFFF"/>
                </a:solidFill>
              </a:rPr>
              <a:t>minuta</a:t>
            </a:r>
            <a:r>
              <a:rPr lang="en-US" sz="1400" dirty="0">
                <a:solidFill>
                  <a:srgbClr val="FFFFFF"/>
                </a:solidFill>
              </a:rPr>
              <a:t>)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>
                <a:solidFill>
                  <a:srgbClr val="FFFFFF"/>
                </a:solidFill>
              </a:rPr>
              <a:t>4. 4. Analiza </a:t>
            </a:r>
            <a:r>
              <a:rPr lang="en-US" sz="1400" dirty="0" err="1">
                <a:solidFill>
                  <a:srgbClr val="FFFFFF"/>
                </a:solidFill>
              </a:rPr>
              <a:t>i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povratne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informacije</a:t>
            </a:r>
            <a:r>
              <a:rPr lang="en-US" sz="1400" dirty="0">
                <a:solidFill>
                  <a:srgbClr val="FFFFFF"/>
                </a:solidFill>
              </a:rPr>
              <a:t> (15 </a:t>
            </a:r>
            <a:r>
              <a:rPr lang="en-US" sz="1400" dirty="0" err="1">
                <a:solidFill>
                  <a:srgbClr val="FFFFFF"/>
                </a:solidFill>
              </a:rPr>
              <a:t>minuta</a:t>
            </a:r>
            <a:r>
              <a:rPr lang="en-US" sz="1400" dirty="0">
                <a:solidFill>
                  <a:srgbClr val="FFFFFF"/>
                </a:solidFill>
              </a:rPr>
              <a:t>)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rgbClr val="FFFFFF"/>
                </a:solidFill>
              </a:rPr>
              <a:t>Rasprava</a:t>
            </a:r>
            <a:r>
              <a:rPr lang="en-US" sz="1400" dirty="0">
                <a:solidFill>
                  <a:srgbClr val="FFFFFF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1400" dirty="0">
              <a:solidFill>
                <a:srgbClr val="FFFFFF"/>
              </a:solidFill>
            </a:endParaRP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rgbClr val="FFFFFF"/>
                </a:solidFill>
              </a:rPr>
              <a:t>Svaka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grupa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objašnjava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svoj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način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rješavanja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situacije</a:t>
            </a:r>
            <a:r>
              <a:rPr lang="en-US" sz="1400" dirty="0">
                <a:solidFill>
                  <a:srgbClr val="FFFFFF"/>
                </a:solidFill>
              </a:rPr>
              <a:t>.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rgbClr val="FFFFFF"/>
                </a:solidFill>
              </a:rPr>
              <a:t>Ostali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sudionici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i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voditelj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daju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povratne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informacije</a:t>
            </a:r>
            <a:r>
              <a:rPr lang="en-US" sz="1400" dirty="0">
                <a:solidFill>
                  <a:srgbClr val="FFFFFF"/>
                </a:solidFill>
              </a:rPr>
              <a:t>: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>
                <a:solidFill>
                  <a:srgbClr val="FFFFFF"/>
                </a:solidFill>
              </a:rPr>
              <a:t>Jesu li </a:t>
            </a:r>
            <a:r>
              <a:rPr lang="en-US" sz="1400" dirty="0" err="1">
                <a:solidFill>
                  <a:srgbClr val="FFFFFF"/>
                </a:solidFill>
              </a:rPr>
              <a:t>primijenili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odgovarajuće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postupke</a:t>
            </a:r>
            <a:r>
              <a:rPr lang="en-US" sz="1400" dirty="0">
                <a:solidFill>
                  <a:srgbClr val="FFFFFF"/>
                </a:solidFill>
              </a:rPr>
              <a:t>?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rgbClr val="FFFFFF"/>
                </a:solidFill>
              </a:rPr>
              <a:t>Kako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su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mogli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unaprijediti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svoju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reakciju</a:t>
            </a:r>
            <a:r>
              <a:rPr lang="en-US" sz="1400" dirty="0">
                <a:solidFill>
                  <a:srgbClr val="FFFFFF"/>
                </a:solidFill>
              </a:rPr>
              <a:t>?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r>
              <a:rPr lang="en-US" sz="1400" dirty="0" err="1">
                <a:solidFill>
                  <a:srgbClr val="FFFFFF"/>
                </a:solidFill>
              </a:rPr>
              <a:t>Koje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su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vještine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posebno</a:t>
            </a:r>
            <a:r>
              <a:rPr lang="en-US" sz="1400" dirty="0">
                <a:solidFill>
                  <a:srgbClr val="FFFFFF"/>
                </a:solidFill>
              </a:rPr>
              <a:t> dobro </a:t>
            </a:r>
            <a:r>
              <a:rPr lang="en-US" sz="1400" dirty="0" err="1">
                <a:solidFill>
                  <a:srgbClr val="FFFFFF"/>
                </a:solidFill>
              </a:rPr>
              <a:t>pokazane</a:t>
            </a:r>
            <a:r>
              <a:rPr lang="en-US" sz="1400" dirty="0">
                <a:solidFill>
                  <a:srgbClr val="FFFFFF"/>
                </a:solidFill>
              </a:rPr>
              <a:t>?</a:t>
            </a:r>
          </a:p>
          <a:p>
            <a:pPr algn="l">
              <a:lnSpc>
                <a:spcPct val="90000"/>
              </a:lnSpc>
              <a:buFont typeface="Wingdings 3" charset="2"/>
              <a:buChar char=""/>
            </a:pPr>
            <a:endParaRPr lang="en-US" sz="9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89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D94A7024-D948-494D-8920-BBA2DA07D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65D7A75B-2A60-1C48-7335-10DC6FA86C6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40000"/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334" y="609600"/>
            <a:ext cx="8596668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3600" b="1"/>
              <a:t>Zaključak radionice</a:t>
            </a:r>
            <a:br>
              <a:rPr lang="en-US" sz="3600"/>
            </a:br>
            <a:r>
              <a:rPr lang="en-US" sz="3600"/>
              <a:t> 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7334" y="2160589"/>
            <a:ext cx="8596668" cy="3880773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buFont typeface="Wingdings 3" charset="2"/>
              <a:buChar char=""/>
            </a:pPr>
            <a:r>
              <a:rPr lang="en-US" b="1">
                <a:solidFill>
                  <a:srgbClr val="FFFFFF"/>
                </a:solidFill>
              </a:rPr>
              <a:t>Ključne lekcije:</a:t>
            </a:r>
          </a:p>
          <a:p>
            <a:pPr marL="342900" indent="-342900" algn="l"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</a:rPr>
              <a:t>Praktično rješavanje kriznih situacija pomaže izgraditi sigurnost i kompetenciju.</a:t>
            </a:r>
          </a:p>
          <a:p>
            <a:pPr marL="342900" indent="-342900" algn="l"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</a:rPr>
              <a:t>Smirenost, komunikacija i timski rad ključni su za uspješno postupanje.</a:t>
            </a:r>
          </a:p>
          <a:p>
            <a:pPr marL="342900" indent="-342900" algn="l"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</a:rPr>
              <a:t>Poštivanje pravila i suradnja s nadležnima osiguravaju sigurnost svih uključenih.</a:t>
            </a:r>
          </a:p>
          <a:p>
            <a:pPr algn="l">
              <a:buFont typeface="Wingdings 3" charset="2"/>
              <a:buChar char=""/>
            </a:pPr>
            <a:r>
              <a:rPr lang="en-US" b="1">
                <a:solidFill>
                  <a:srgbClr val="FFFFFF"/>
                </a:solidFill>
              </a:rPr>
              <a:t>Refleksija:</a:t>
            </a:r>
          </a:p>
          <a:p>
            <a:pPr marL="342900" indent="-342900" algn="l"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</a:rPr>
              <a:t>Što ste naučili o vlastitim reakcijama u kriznim situacijama?</a:t>
            </a:r>
          </a:p>
          <a:p>
            <a:pPr marL="342900" indent="-342900" algn="l"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</a:rPr>
              <a:t>Kako ćete primijeniti stečeno znanje u stvarnom radu?</a:t>
            </a:r>
          </a:p>
          <a:p>
            <a:pPr marL="342900" indent="-342900" algn="l">
              <a:buFont typeface="Wingdings 3" charset="2"/>
              <a:buChar char=""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771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8">
            <a:extLst>
              <a:ext uri="{FF2B5EF4-FFF2-40B4-BE49-F238E27FC236}">
                <a16:creationId xmlns:a16="http://schemas.microsoft.com/office/drawing/2014/main" id="{1F2B4773-3207-44CC-B7AC-892B70498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B8267CA-A7A5-4E11-9D92-4EAC3DD3E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83D61B5-C6B4-4A4B-85AD-FEE7A54912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A0B67FE4-688F-4497-8BFD-157613A697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3BF5BE1A-9BAC-4581-A82B-FD8FE31595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0" name="Isosceles Triangle 13">
              <a:extLst>
                <a:ext uri="{FF2B5EF4-FFF2-40B4-BE49-F238E27FC236}">
                  <a16:creationId xmlns:a16="http://schemas.microsoft.com/office/drawing/2014/main" id="{971E5644-6772-414A-8199-E30BFB02A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E8246D50-BB0C-408E-93FD-7B8D63A7F7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4" name="Rectangle 28">
              <a:extLst>
                <a:ext uri="{FF2B5EF4-FFF2-40B4-BE49-F238E27FC236}">
                  <a16:creationId xmlns:a16="http://schemas.microsoft.com/office/drawing/2014/main" id="{AFBC5D22-68C1-44FB-8181-CB84ECAA83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6" name="Rectangle 29">
              <a:extLst>
                <a:ext uri="{FF2B5EF4-FFF2-40B4-BE49-F238E27FC236}">
                  <a16:creationId xmlns:a16="http://schemas.microsoft.com/office/drawing/2014/main" id="{FB6D0FCE-FBDB-4655-A1A7-640B1E86B5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38" name="Isosceles Triangle 17">
              <a:extLst>
                <a:ext uri="{FF2B5EF4-FFF2-40B4-BE49-F238E27FC236}">
                  <a16:creationId xmlns:a16="http://schemas.microsoft.com/office/drawing/2014/main" id="{BC8157DF-FD90-4AD6-B803-3AC0ACD8E6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  <p:sp>
          <p:nvSpPr>
            <p:cNvPr id="40" name="Isosceles Triangle 18">
              <a:extLst>
                <a:ext uri="{FF2B5EF4-FFF2-40B4-BE49-F238E27FC236}">
                  <a16:creationId xmlns:a16="http://schemas.microsoft.com/office/drawing/2014/main" id="{3548B067-9D63-4D21-92EF-CBC9E6338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r-HR"/>
            </a:p>
          </p:txBody>
        </p:sp>
      </p:grpSp>
      <p:sp useBgFill="1">
        <p:nvSpPr>
          <p:cNvPr id="41" name="Rectangle 20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5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r-HR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356012C-D5F2-4846-92A6-C2379ADE3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1723" y="609600"/>
            <a:ext cx="4512989" cy="222773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 b="1">
                <a:solidFill>
                  <a:srgbClr val="FFFFFF"/>
                </a:solidFill>
              </a:rPr>
              <a:t>Završne smjernice</a:t>
            </a:r>
            <a:br>
              <a:rPr lang="en-US" sz="3600">
                <a:solidFill>
                  <a:srgbClr val="FFFFFF"/>
                </a:solidFill>
              </a:rPr>
            </a:br>
            <a:r>
              <a:rPr lang="en-US" sz="360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B52E24AB-5B7E-33E8-4F2F-39F6BB709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51" y="1519120"/>
            <a:ext cx="3856774" cy="3908658"/>
          </a:xfrm>
          <a:prstGeom prst="rect">
            <a:avLst/>
          </a:prstGeom>
        </p:spPr>
      </p:pic>
      <p:sp>
        <p:nvSpPr>
          <p:cNvPr id="3" name="Podnaslov 2">
            <a:extLst>
              <a:ext uri="{FF2B5EF4-FFF2-40B4-BE49-F238E27FC236}">
                <a16:creationId xmlns:a16="http://schemas.microsoft.com/office/drawing/2014/main" id="{F998D245-684E-47B6-A991-9EED63F925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1725" y="2837329"/>
            <a:ext cx="4512988" cy="33179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</a:rPr>
              <a:t>Redovito obnavljajte svoje znanje o pravilnicima i kriznim postupcima.</a:t>
            </a:r>
          </a:p>
          <a:p>
            <a:pPr algn="l"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</a:rPr>
              <a:t>Uvijek radite u skladu s pravilima škole i etičkim standardima.</a:t>
            </a:r>
          </a:p>
          <a:p>
            <a:pPr algn="l">
              <a:buFont typeface="Wingdings 3" charset="2"/>
              <a:buChar char=""/>
            </a:pPr>
            <a:r>
              <a:rPr lang="en-US">
                <a:solidFill>
                  <a:srgbClr val="FFFFFF"/>
                </a:solidFill>
              </a:rPr>
              <a:t>U kriznim situacijama budite lider koji pruža sigurnost i smirenost učenicima.</a:t>
            </a:r>
          </a:p>
          <a:p>
            <a:pPr algn="l">
              <a:buFont typeface="Wingdings 3" charset="2"/>
              <a:buChar char=""/>
            </a:pPr>
            <a:endParaRPr lang="en-US">
              <a:solidFill>
                <a:srgbClr val="FFFFFF"/>
              </a:solidFill>
            </a:endParaRPr>
          </a:p>
          <a:p>
            <a:pPr algn="l">
              <a:buFont typeface="Wingdings 3" charset="2"/>
              <a:buChar char=""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593563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472</TotalTime>
  <Words>1241</Words>
  <Application>Microsoft Office PowerPoint</Application>
  <PresentationFormat>Široki zaslon</PresentationFormat>
  <Paragraphs>201</Paragraphs>
  <Slides>22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22</vt:i4>
      </vt:variant>
    </vt:vector>
  </HeadingPairs>
  <TitlesOfParts>
    <vt:vector size="26" baseType="lpstr">
      <vt:lpstr>Arial</vt:lpstr>
      <vt:lpstr>Trebuchet MS</vt:lpstr>
      <vt:lpstr>Wingdings 3</vt:lpstr>
      <vt:lpstr>Faseta</vt:lpstr>
      <vt:lpstr>PRAVILA RADA U ŠKOLSKOJ USTANOVI</vt:lpstr>
      <vt:lpstr>1.sat Pravila rada u školskoj ustanovi </vt:lpstr>
      <vt:lpstr>Pravila rada u školskoj ustanovi </vt:lpstr>
      <vt:lpstr>Profesionalni standardi </vt:lpstr>
      <vt:lpstr>DISKUSIJA</vt:lpstr>
      <vt:lpstr>Vježba – Identifikacija izazova</vt:lpstr>
      <vt:lpstr>2. Sat: Važnost etičkog pristupa</vt:lpstr>
      <vt:lpstr>Što znači etički pristup?</vt:lpstr>
      <vt:lpstr>Primjeri etičkog pristupa</vt:lpstr>
      <vt:lpstr> Diskusija – Primjeri iz prakse</vt:lpstr>
      <vt:lpstr>Analiza etičkih dilema </vt:lpstr>
      <vt:lpstr>Zaključak za 2. sat </vt:lpstr>
      <vt:lpstr>3. Sat: Postupanje u izvanrednim situacijama </vt:lpstr>
      <vt:lpstr>Smjernice za krizne situacije </vt:lpstr>
      <vt:lpstr>Postupanje u kriznim situacijama – Ključni koraci </vt:lpstr>
      <vt:lpstr>Komunikacija s nadležnim osobama </vt:lpstr>
      <vt:lpstr>Diskusija – Primjeri kriznih situacija </vt:lpstr>
      <vt:lpstr>Vježba – Simulacija kriznih situacija </vt:lpstr>
      <vt:lpstr>Radionica: Rješavanje kriznih situacija kroz praktične demonstracije  </vt:lpstr>
      <vt:lpstr>4.sat Radionica: Rješavanje kriznih situacija kroz praktične demonstracije  </vt:lpstr>
      <vt:lpstr>Zaključak radionice  </vt:lpstr>
      <vt:lpstr>Završne smjernice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PRAVILA RADA U ŠKOLSKOJ USTANOVI</dc:title>
  <dc:creator>Korisnik</dc:creator>
  <cp:lastModifiedBy>Božica Majhen</cp:lastModifiedBy>
  <cp:revision>16</cp:revision>
  <dcterms:created xsi:type="dcterms:W3CDTF">2024-12-10T06:44:14Z</dcterms:created>
  <dcterms:modified xsi:type="dcterms:W3CDTF">2025-01-15T12:35:03Z</dcterms:modified>
</cp:coreProperties>
</file>