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sldIdLst>
    <p:sldId id="256" r:id="rId2"/>
    <p:sldId id="265" r:id="rId3"/>
    <p:sldId id="264" r:id="rId4"/>
    <p:sldId id="266" r:id="rId5"/>
    <p:sldId id="267" r:id="rId6"/>
    <p:sldId id="257" r:id="rId7"/>
    <p:sldId id="258" r:id="rId8"/>
    <p:sldId id="269" r:id="rId9"/>
    <p:sldId id="268" r:id="rId10"/>
    <p:sldId id="259" r:id="rId11"/>
    <p:sldId id="260" r:id="rId12"/>
    <p:sldId id="270" r:id="rId13"/>
    <p:sldId id="271" r:id="rId14"/>
    <p:sldId id="261" r:id="rId15"/>
    <p:sldId id="262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D8397E-5117-49D6-9C7C-CD6772EE9C5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BD4851A-5B1C-462A-8845-C9B505983561}">
      <dgm:prSet/>
      <dgm:spPr/>
      <dgm:t>
        <a:bodyPr/>
        <a:lstStyle/>
        <a:p>
          <a:r>
            <a:rPr lang="hr-HR"/>
            <a:t>Program rada pomoćnika u nastavi osmišljen je kako bi pružio podršku učenicima s teškoćama u razvoju tijekom njihovog obrazovanja. Pomoćnici u nastavi pomažu učenicima u različitim zadacima koji zahtijevaju komunikacijsku, senzornu i motoričku aktivnost, kao što su kretanje, uzimanje hrane i pića, obavljanje higijenskih potreba, te sudjelovanje u svakodnevnim školskim aktivnostima</a:t>
          </a:r>
          <a:endParaRPr lang="en-US"/>
        </a:p>
      </dgm:t>
    </dgm:pt>
    <dgm:pt modelId="{D3899A2C-A7B5-48BD-B9A2-93DBB7439393}" type="parTrans" cxnId="{EC604E8E-E4DC-411A-9E7B-055342A5F5E3}">
      <dgm:prSet/>
      <dgm:spPr/>
      <dgm:t>
        <a:bodyPr/>
        <a:lstStyle/>
        <a:p>
          <a:endParaRPr lang="en-US"/>
        </a:p>
      </dgm:t>
    </dgm:pt>
    <dgm:pt modelId="{FC338083-CC4D-44A5-B4C1-2B18BF4E59C1}" type="sibTrans" cxnId="{EC604E8E-E4DC-411A-9E7B-055342A5F5E3}">
      <dgm:prSet/>
      <dgm:spPr/>
      <dgm:t>
        <a:bodyPr/>
        <a:lstStyle/>
        <a:p>
          <a:endParaRPr lang="en-US"/>
        </a:p>
      </dgm:t>
    </dgm:pt>
    <dgm:pt modelId="{61B10CB5-78AF-4A71-A0D8-D3DA64B936DD}">
      <dgm:prSet/>
      <dgm:spPr/>
      <dgm:t>
        <a:bodyPr/>
        <a:lstStyle/>
        <a:p>
          <a:r>
            <a:rPr lang="hr-HR"/>
            <a:t>Cilj ovog programa je izjednačavanje mogućnosti učenika s teškoćama kako bi se osiguralo da imaju pristup obrazovanju prilagođenom njihovim potrebama, te da se potiče njihovo osamostaljivanje i sudjelovanje u školskoj sredini</a:t>
          </a:r>
          <a:endParaRPr lang="en-US"/>
        </a:p>
      </dgm:t>
    </dgm:pt>
    <dgm:pt modelId="{8A91E243-66AA-41D5-8CCE-A50F0A629C0D}" type="parTrans" cxnId="{B645C911-FBA1-4C59-A8A3-99414D085694}">
      <dgm:prSet/>
      <dgm:spPr/>
      <dgm:t>
        <a:bodyPr/>
        <a:lstStyle/>
        <a:p>
          <a:endParaRPr lang="en-US"/>
        </a:p>
      </dgm:t>
    </dgm:pt>
    <dgm:pt modelId="{BB04278C-BF5E-402E-BAFD-C7DCE312479E}" type="sibTrans" cxnId="{B645C911-FBA1-4C59-A8A3-99414D085694}">
      <dgm:prSet/>
      <dgm:spPr/>
      <dgm:t>
        <a:bodyPr/>
        <a:lstStyle/>
        <a:p>
          <a:endParaRPr lang="en-US"/>
        </a:p>
      </dgm:t>
    </dgm:pt>
    <dgm:pt modelId="{828010AE-D912-4885-A9E8-5D8BF1F515A2}" type="pres">
      <dgm:prSet presAssocID="{A8D8397E-5117-49D6-9C7C-CD6772EE9C52}" presName="linear" presStyleCnt="0">
        <dgm:presLayoutVars>
          <dgm:animLvl val="lvl"/>
          <dgm:resizeHandles val="exact"/>
        </dgm:presLayoutVars>
      </dgm:prSet>
      <dgm:spPr/>
    </dgm:pt>
    <dgm:pt modelId="{84D155C5-08C0-43C3-9AE8-72FCA3D0F24E}" type="pres">
      <dgm:prSet presAssocID="{1BD4851A-5B1C-462A-8845-C9B50598356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DE56F0B-07C0-49E6-B24C-4DCD82F91FB8}" type="pres">
      <dgm:prSet presAssocID="{FC338083-CC4D-44A5-B4C1-2B18BF4E59C1}" presName="spacer" presStyleCnt="0"/>
      <dgm:spPr/>
    </dgm:pt>
    <dgm:pt modelId="{FF77961D-81E3-4851-829B-979E227AE618}" type="pres">
      <dgm:prSet presAssocID="{61B10CB5-78AF-4A71-A0D8-D3DA64B936D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645C911-FBA1-4C59-A8A3-99414D085694}" srcId="{A8D8397E-5117-49D6-9C7C-CD6772EE9C52}" destId="{61B10CB5-78AF-4A71-A0D8-D3DA64B936DD}" srcOrd="1" destOrd="0" parTransId="{8A91E243-66AA-41D5-8CCE-A50F0A629C0D}" sibTransId="{BB04278C-BF5E-402E-BAFD-C7DCE312479E}"/>
    <dgm:cxn modelId="{9193B315-2F34-40AF-ACB6-5DA4D2D4586F}" type="presOf" srcId="{1BD4851A-5B1C-462A-8845-C9B505983561}" destId="{84D155C5-08C0-43C3-9AE8-72FCA3D0F24E}" srcOrd="0" destOrd="0" presId="urn:microsoft.com/office/officeart/2005/8/layout/vList2"/>
    <dgm:cxn modelId="{EC604E8E-E4DC-411A-9E7B-055342A5F5E3}" srcId="{A8D8397E-5117-49D6-9C7C-CD6772EE9C52}" destId="{1BD4851A-5B1C-462A-8845-C9B505983561}" srcOrd="0" destOrd="0" parTransId="{D3899A2C-A7B5-48BD-B9A2-93DBB7439393}" sibTransId="{FC338083-CC4D-44A5-B4C1-2B18BF4E59C1}"/>
    <dgm:cxn modelId="{6E4FF596-FA7D-4B3D-A212-473C436D149D}" type="presOf" srcId="{A8D8397E-5117-49D6-9C7C-CD6772EE9C52}" destId="{828010AE-D912-4885-A9E8-5D8BF1F515A2}" srcOrd="0" destOrd="0" presId="urn:microsoft.com/office/officeart/2005/8/layout/vList2"/>
    <dgm:cxn modelId="{B3646ABD-A958-4DB2-94B0-91EA3D9310A4}" type="presOf" srcId="{61B10CB5-78AF-4A71-A0D8-D3DA64B936DD}" destId="{FF77961D-81E3-4851-829B-979E227AE618}" srcOrd="0" destOrd="0" presId="urn:microsoft.com/office/officeart/2005/8/layout/vList2"/>
    <dgm:cxn modelId="{6D49DD4A-CAE0-4543-958A-14844C05D3AB}" type="presParOf" srcId="{828010AE-D912-4885-A9E8-5D8BF1F515A2}" destId="{84D155C5-08C0-43C3-9AE8-72FCA3D0F24E}" srcOrd="0" destOrd="0" presId="urn:microsoft.com/office/officeart/2005/8/layout/vList2"/>
    <dgm:cxn modelId="{41C05C14-5FC1-41CF-A605-B1380DC1F07E}" type="presParOf" srcId="{828010AE-D912-4885-A9E8-5D8BF1F515A2}" destId="{DDE56F0B-07C0-49E6-B24C-4DCD82F91FB8}" srcOrd="1" destOrd="0" presId="urn:microsoft.com/office/officeart/2005/8/layout/vList2"/>
    <dgm:cxn modelId="{2DB5429E-32E4-4D16-998A-6B14DFD55995}" type="presParOf" srcId="{828010AE-D912-4885-A9E8-5D8BF1F515A2}" destId="{FF77961D-81E3-4851-829B-979E227AE61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6A3692-1A8A-453C-BDC8-21A5F772B2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91C21A0-DE4E-448B-8295-5BB33672DBA2}">
      <dgm:prSet/>
      <dgm:spPr/>
      <dgm:t>
        <a:bodyPr/>
        <a:lstStyle/>
        <a:p>
          <a:r>
            <a:rPr lang="hr-HR"/>
            <a:t>je ključna za osiguravanje da svaki učenik dobije podršku prilagođenu svojim specifičnim potrebama. Evo nekoliko glavnih aspekata njihove uloge</a:t>
          </a:r>
          <a:endParaRPr lang="en-US"/>
        </a:p>
      </dgm:t>
    </dgm:pt>
    <dgm:pt modelId="{65DAB0D1-FA07-40FF-B262-EE720E531FA1}" type="parTrans" cxnId="{EC925419-02F2-4819-B96D-F0CBB7AF8D6E}">
      <dgm:prSet/>
      <dgm:spPr/>
      <dgm:t>
        <a:bodyPr/>
        <a:lstStyle/>
        <a:p>
          <a:endParaRPr lang="en-US"/>
        </a:p>
      </dgm:t>
    </dgm:pt>
    <dgm:pt modelId="{1C16D704-DFED-470F-BB88-A3C45370B571}" type="sibTrans" cxnId="{EC925419-02F2-4819-B96D-F0CBB7AF8D6E}">
      <dgm:prSet/>
      <dgm:spPr/>
      <dgm:t>
        <a:bodyPr/>
        <a:lstStyle/>
        <a:p>
          <a:endParaRPr lang="en-US"/>
        </a:p>
      </dgm:t>
    </dgm:pt>
    <dgm:pt modelId="{1D0D2978-DEDD-4C09-9CFA-133F81502A12}">
      <dgm:prSet/>
      <dgm:spPr/>
      <dgm:t>
        <a:bodyPr/>
        <a:lstStyle/>
        <a:p>
          <a:r>
            <a:rPr lang="hr-HR"/>
            <a:t>1. Prilagodba nastave: Pomoćnici pomažu u prilagodbi nastavnih materijala i metoda kako bi odgovarali individualnim potrebama učenika. To može uključivati prilagodbu zadataka, korištenje vizualnih pomagala ili asistivnih tehnologija.</a:t>
          </a:r>
          <a:endParaRPr lang="en-US"/>
        </a:p>
      </dgm:t>
    </dgm:pt>
    <dgm:pt modelId="{F5EC92B6-1AB2-475B-8DC1-02604DE6F52E}" type="parTrans" cxnId="{3339EA43-8D3C-4F1A-A94D-F9F5196C837B}">
      <dgm:prSet/>
      <dgm:spPr/>
      <dgm:t>
        <a:bodyPr/>
        <a:lstStyle/>
        <a:p>
          <a:endParaRPr lang="en-US"/>
        </a:p>
      </dgm:t>
    </dgm:pt>
    <dgm:pt modelId="{5C4EB605-3694-4F62-A859-AEDC9DDC8DA8}" type="sibTrans" cxnId="{3339EA43-8D3C-4F1A-A94D-F9F5196C837B}">
      <dgm:prSet/>
      <dgm:spPr/>
      <dgm:t>
        <a:bodyPr/>
        <a:lstStyle/>
        <a:p>
          <a:endParaRPr lang="en-US"/>
        </a:p>
      </dgm:t>
    </dgm:pt>
    <dgm:pt modelId="{7723A300-902A-40FF-9D10-36EC6B926D4C}">
      <dgm:prSet/>
      <dgm:spPr/>
      <dgm:t>
        <a:bodyPr/>
        <a:lstStyle/>
        <a:p>
          <a:r>
            <a:rPr lang="hr-HR"/>
            <a:t>2. Pružanje dodatne pomoći: Oni pružaju neposrednu podršku učenicima tijekom nastave, pomažući im u razumijevanju gradiva, izvršavanju zadataka i sudjelovanju u aktivnostima.</a:t>
          </a:r>
          <a:endParaRPr lang="en-US"/>
        </a:p>
      </dgm:t>
    </dgm:pt>
    <dgm:pt modelId="{B8B2764A-B170-478D-8445-F32EA18DF676}" type="parTrans" cxnId="{AE425D70-E497-4CCB-9FA8-E7D9266FF6DE}">
      <dgm:prSet/>
      <dgm:spPr/>
      <dgm:t>
        <a:bodyPr/>
        <a:lstStyle/>
        <a:p>
          <a:endParaRPr lang="en-US"/>
        </a:p>
      </dgm:t>
    </dgm:pt>
    <dgm:pt modelId="{3DF6D25D-0732-4F70-AD01-C3A36C94080A}" type="sibTrans" cxnId="{AE425D70-E497-4CCB-9FA8-E7D9266FF6DE}">
      <dgm:prSet/>
      <dgm:spPr/>
      <dgm:t>
        <a:bodyPr/>
        <a:lstStyle/>
        <a:p>
          <a:endParaRPr lang="en-US"/>
        </a:p>
      </dgm:t>
    </dgm:pt>
    <dgm:pt modelId="{A2CD79B1-8ED7-48DE-9DB1-A9693800E214}">
      <dgm:prSet/>
      <dgm:spPr/>
      <dgm:t>
        <a:bodyPr/>
        <a:lstStyle/>
        <a:p>
          <a:r>
            <a:rPr lang="hr-HR"/>
            <a:t>3. Praćenje napretka: Pomoćnici redovito prate napredak učenika i surađuju s učiteljima kako bi prilagodili pristup učenju prema potrebama učenika.</a:t>
          </a:r>
          <a:endParaRPr lang="en-US"/>
        </a:p>
      </dgm:t>
    </dgm:pt>
    <dgm:pt modelId="{4CE4E557-8B16-40C1-9D36-2BB9A06446A7}" type="parTrans" cxnId="{4CC69174-978A-4FB9-8D06-60884F017542}">
      <dgm:prSet/>
      <dgm:spPr/>
      <dgm:t>
        <a:bodyPr/>
        <a:lstStyle/>
        <a:p>
          <a:endParaRPr lang="en-US"/>
        </a:p>
      </dgm:t>
    </dgm:pt>
    <dgm:pt modelId="{69494677-B871-4509-A7D6-05848089828E}" type="sibTrans" cxnId="{4CC69174-978A-4FB9-8D06-60884F017542}">
      <dgm:prSet/>
      <dgm:spPr/>
      <dgm:t>
        <a:bodyPr/>
        <a:lstStyle/>
        <a:p>
          <a:endParaRPr lang="en-US"/>
        </a:p>
      </dgm:t>
    </dgm:pt>
    <dgm:pt modelId="{5BB2516C-F376-4DF5-BD6B-B5E465C6E349}" type="pres">
      <dgm:prSet presAssocID="{026A3692-1A8A-453C-BDC8-21A5F772B27D}" presName="linear" presStyleCnt="0">
        <dgm:presLayoutVars>
          <dgm:animLvl val="lvl"/>
          <dgm:resizeHandles val="exact"/>
        </dgm:presLayoutVars>
      </dgm:prSet>
      <dgm:spPr/>
    </dgm:pt>
    <dgm:pt modelId="{E4972DAD-10BA-435C-9D52-C9F810677BAB}" type="pres">
      <dgm:prSet presAssocID="{D91C21A0-DE4E-448B-8295-5BB33672DBA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0199AD9-C879-487C-867D-E610BD4E39E1}" type="pres">
      <dgm:prSet presAssocID="{1C16D704-DFED-470F-BB88-A3C45370B571}" presName="spacer" presStyleCnt="0"/>
      <dgm:spPr/>
    </dgm:pt>
    <dgm:pt modelId="{02B30A5D-A29D-4348-87DA-5A219F1F7577}" type="pres">
      <dgm:prSet presAssocID="{1D0D2978-DEDD-4C09-9CFA-133F81502A1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00D2B0B-57E9-4BA7-AABC-4CE399A5D4DC}" type="pres">
      <dgm:prSet presAssocID="{5C4EB605-3694-4F62-A859-AEDC9DDC8DA8}" presName="spacer" presStyleCnt="0"/>
      <dgm:spPr/>
    </dgm:pt>
    <dgm:pt modelId="{55E0DC0D-74F1-45B4-8D4D-66AA9E44BF7E}" type="pres">
      <dgm:prSet presAssocID="{7723A300-902A-40FF-9D10-36EC6B926D4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CE0A3CA-0B73-4A77-844E-D3380A31B46C}" type="pres">
      <dgm:prSet presAssocID="{3DF6D25D-0732-4F70-AD01-C3A36C94080A}" presName="spacer" presStyleCnt="0"/>
      <dgm:spPr/>
    </dgm:pt>
    <dgm:pt modelId="{DAF20787-0367-49E7-A9B3-5DFFC9D49809}" type="pres">
      <dgm:prSet presAssocID="{A2CD79B1-8ED7-48DE-9DB1-A9693800E21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C925419-02F2-4819-B96D-F0CBB7AF8D6E}" srcId="{026A3692-1A8A-453C-BDC8-21A5F772B27D}" destId="{D91C21A0-DE4E-448B-8295-5BB33672DBA2}" srcOrd="0" destOrd="0" parTransId="{65DAB0D1-FA07-40FF-B262-EE720E531FA1}" sibTransId="{1C16D704-DFED-470F-BB88-A3C45370B571}"/>
    <dgm:cxn modelId="{63A5A45E-E9F7-4C8B-8668-692C7D2D3C94}" type="presOf" srcId="{1D0D2978-DEDD-4C09-9CFA-133F81502A12}" destId="{02B30A5D-A29D-4348-87DA-5A219F1F7577}" srcOrd="0" destOrd="0" presId="urn:microsoft.com/office/officeart/2005/8/layout/vList2"/>
    <dgm:cxn modelId="{3339EA43-8D3C-4F1A-A94D-F9F5196C837B}" srcId="{026A3692-1A8A-453C-BDC8-21A5F772B27D}" destId="{1D0D2978-DEDD-4C09-9CFA-133F81502A12}" srcOrd="1" destOrd="0" parTransId="{F5EC92B6-1AB2-475B-8DC1-02604DE6F52E}" sibTransId="{5C4EB605-3694-4F62-A859-AEDC9DDC8DA8}"/>
    <dgm:cxn modelId="{A9DBCB49-F7AF-4BF0-BAB2-446B102A2A9F}" type="presOf" srcId="{A2CD79B1-8ED7-48DE-9DB1-A9693800E214}" destId="{DAF20787-0367-49E7-A9B3-5DFFC9D49809}" srcOrd="0" destOrd="0" presId="urn:microsoft.com/office/officeart/2005/8/layout/vList2"/>
    <dgm:cxn modelId="{AE425D70-E497-4CCB-9FA8-E7D9266FF6DE}" srcId="{026A3692-1A8A-453C-BDC8-21A5F772B27D}" destId="{7723A300-902A-40FF-9D10-36EC6B926D4C}" srcOrd="2" destOrd="0" parTransId="{B8B2764A-B170-478D-8445-F32EA18DF676}" sibTransId="{3DF6D25D-0732-4F70-AD01-C3A36C94080A}"/>
    <dgm:cxn modelId="{4CC69174-978A-4FB9-8D06-60884F017542}" srcId="{026A3692-1A8A-453C-BDC8-21A5F772B27D}" destId="{A2CD79B1-8ED7-48DE-9DB1-A9693800E214}" srcOrd="3" destOrd="0" parTransId="{4CE4E557-8B16-40C1-9D36-2BB9A06446A7}" sibTransId="{69494677-B871-4509-A7D6-05848089828E}"/>
    <dgm:cxn modelId="{DAB6C7A0-C179-4FA0-9166-BF273E29BDD5}" type="presOf" srcId="{7723A300-902A-40FF-9D10-36EC6B926D4C}" destId="{55E0DC0D-74F1-45B4-8D4D-66AA9E44BF7E}" srcOrd="0" destOrd="0" presId="urn:microsoft.com/office/officeart/2005/8/layout/vList2"/>
    <dgm:cxn modelId="{148EAEAA-CDD2-44B7-A4CB-31DC35EABE93}" type="presOf" srcId="{026A3692-1A8A-453C-BDC8-21A5F772B27D}" destId="{5BB2516C-F376-4DF5-BD6B-B5E465C6E349}" srcOrd="0" destOrd="0" presId="urn:microsoft.com/office/officeart/2005/8/layout/vList2"/>
    <dgm:cxn modelId="{934245F0-7C8C-48F7-953E-4A5BEB807F0C}" type="presOf" srcId="{D91C21A0-DE4E-448B-8295-5BB33672DBA2}" destId="{E4972DAD-10BA-435C-9D52-C9F810677BAB}" srcOrd="0" destOrd="0" presId="urn:microsoft.com/office/officeart/2005/8/layout/vList2"/>
    <dgm:cxn modelId="{0937CB34-AC5D-4BCC-81EA-9C46CB80880C}" type="presParOf" srcId="{5BB2516C-F376-4DF5-BD6B-B5E465C6E349}" destId="{E4972DAD-10BA-435C-9D52-C9F810677BAB}" srcOrd="0" destOrd="0" presId="urn:microsoft.com/office/officeart/2005/8/layout/vList2"/>
    <dgm:cxn modelId="{FD95F3CF-2914-4587-8D9D-F3D2FB86EEBE}" type="presParOf" srcId="{5BB2516C-F376-4DF5-BD6B-B5E465C6E349}" destId="{70199AD9-C879-487C-867D-E610BD4E39E1}" srcOrd="1" destOrd="0" presId="urn:microsoft.com/office/officeart/2005/8/layout/vList2"/>
    <dgm:cxn modelId="{5351BD0F-F74A-4280-8CB3-1234C097BCFE}" type="presParOf" srcId="{5BB2516C-F376-4DF5-BD6B-B5E465C6E349}" destId="{02B30A5D-A29D-4348-87DA-5A219F1F7577}" srcOrd="2" destOrd="0" presId="urn:microsoft.com/office/officeart/2005/8/layout/vList2"/>
    <dgm:cxn modelId="{D00F1A09-3248-4A6D-A6C5-08072A3FDA06}" type="presParOf" srcId="{5BB2516C-F376-4DF5-BD6B-B5E465C6E349}" destId="{700D2B0B-57E9-4BA7-AABC-4CE399A5D4DC}" srcOrd="3" destOrd="0" presId="urn:microsoft.com/office/officeart/2005/8/layout/vList2"/>
    <dgm:cxn modelId="{E5C36947-1E08-42E9-852E-B9D56CCF61C6}" type="presParOf" srcId="{5BB2516C-F376-4DF5-BD6B-B5E465C6E349}" destId="{55E0DC0D-74F1-45B4-8D4D-66AA9E44BF7E}" srcOrd="4" destOrd="0" presId="urn:microsoft.com/office/officeart/2005/8/layout/vList2"/>
    <dgm:cxn modelId="{DA893B25-F6DA-4548-A8AF-0F342FC9D5C3}" type="presParOf" srcId="{5BB2516C-F376-4DF5-BD6B-B5E465C6E349}" destId="{5CE0A3CA-0B73-4A77-844E-D3380A31B46C}" srcOrd="5" destOrd="0" presId="urn:microsoft.com/office/officeart/2005/8/layout/vList2"/>
    <dgm:cxn modelId="{53111D04-AB90-4080-B819-2A763E3E0A91}" type="presParOf" srcId="{5BB2516C-F376-4DF5-BD6B-B5E465C6E349}" destId="{DAF20787-0367-49E7-A9B3-5DFFC9D4980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994283-32E3-4DF1-9757-8EFF8ED99DD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3A21DF-5520-4D10-9525-EE7BD5B09DFB}">
      <dgm:prSet/>
      <dgm:spPr/>
      <dgm:t>
        <a:bodyPr/>
        <a:lstStyle/>
        <a:p>
          <a:r>
            <a:rPr lang="hr-HR"/>
            <a:t>4. Podrška u socijalnoj uključenosti: Pomažu učenicima u socijalnoj interakciji s vršnjacima, potičući njihovu uključenost u razredne aktivnosti i izgradnju socijalnih vještina.</a:t>
          </a:r>
          <a:endParaRPr lang="en-US"/>
        </a:p>
      </dgm:t>
    </dgm:pt>
    <dgm:pt modelId="{B688C13D-A5F4-4739-A7ED-EFD6A11C56BD}" type="parTrans" cxnId="{29F8192F-98EE-4667-8EA8-0DC0999AEC8E}">
      <dgm:prSet/>
      <dgm:spPr/>
      <dgm:t>
        <a:bodyPr/>
        <a:lstStyle/>
        <a:p>
          <a:endParaRPr lang="en-US"/>
        </a:p>
      </dgm:t>
    </dgm:pt>
    <dgm:pt modelId="{B23AF0DD-E54E-417F-91DF-543FA2A084F3}" type="sibTrans" cxnId="{29F8192F-98EE-4667-8EA8-0DC0999AEC8E}">
      <dgm:prSet/>
      <dgm:spPr/>
      <dgm:t>
        <a:bodyPr/>
        <a:lstStyle/>
        <a:p>
          <a:endParaRPr lang="en-US"/>
        </a:p>
      </dgm:t>
    </dgm:pt>
    <dgm:pt modelId="{44F1B268-6F19-41F7-8ABD-4D73C099936E}">
      <dgm:prSet/>
      <dgm:spPr/>
      <dgm:t>
        <a:bodyPr/>
        <a:lstStyle/>
        <a:p>
          <a:r>
            <a:rPr lang="hr-HR"/>
            <a:t>5. Suradnja s učiteljima: Pomoćnici blisko surađuju s učiteljima i drugim stručnjacima kako bi osigurali dosljedan i koordiniran pristup obrazovanju učenika.</a:t>
          </a:r>
          <a:endParaRPr lang="en-US"/>
        </a:p>
      </dgm:t>
    </dgm:pt>
    <dgm:pt modelId="{54E38BB7-95DB-44D1-8EAF-2589A30FE77F}" type="parTrans" cxnId="{4CB3FC53-6F09-43C9-A544-4E9F6FC78B5C}">
      <dgm:prSet/>
      <dgm:spPr/>
      <dgm:t>
        <a:bodyPr/>
        <a:lstStyle/>
        <a:p>
          <a:endParaRPr lang="en-US"/>
        </a:p>
      </dgm:t>
    </dgm:pt>
    <dgm:pt modelId="{C354E876-F533-4BB6-A4E0-610C3DD22CEE}" type="sibTrans" cxnId="{4CB3FC53-6F09-43C9-A544-4E9F6FC78B5C}">
      <dgm:prSet/>
      <dgm:spPr/>
      <dgm:t>
        <a:bodyPr/>
        <a:lstStyle/>
        <a:p>
          <a:endParaRPr lang="en-US"/>
        </a:p>
      </dgm:t>
    </dgm:pt>
    <dgm:pt modelId="{24C1823D-4F5C-44E5-B84E-1DB0FB75A10D}">
      <dgm:prSet/>
      <dgm:spPr/>
      <dgm:t>
        <a:bodyPr/>
        <a:lstStyle/>
        <a:p>
          <a:r>
            <a:rPr lang="hr-HR"/>
            <a:t>6. Poticanje samostalnosti: Cilj je pomoći učenicima da postanu što samostalniji u obavljanju školskih zadataka i svakodnevnih aktivnosti.</a:t>
          </a:r>
          <a:endParaRPr lang="en-US"/>
        </a:p>
      </dgm:t>
    </dgm:pt>
    <dgm:pt modelId="{D297BC94-8E02-4932-B0E4-DD96E862161A}" type="parTrans" cxnId="{F3AC7EFC-DC2D-4E33-8C96-6E198C66AD8F}">
      <dgm:prSet/>
      <dgm:spPr/>
      <dgm:t>
        <a:bodyPr/>
        <a:lstStyle/>
        <a:p>
          <a:endParaRPr lang="en-US"/>
        </a:p>
      </dgm:t>
    </dgm:pt>
    <dgm:pt modelId="{829B688F-47F9-4FCE-97DA-610828EAD3F7}" type="sibTrans" cxnId="{F3AC7EFC-DC2D-4E33-8C96-6E198C66AD8F}">
      <dgm:prSet/>
      <dgm:spPr/>
      <dgm:t>
        <a:bodyPr/>
        <a:lstStyle/>
        <a:p>
          <a:endParaRPr lang="en-US"/>
        </a:p>
      </dgm:t>
    </dgm:pt>
    <dgm:pt modelId="{D4C07AAA-1A63-4205-99A5-7A25FA8DE577}">
      <dgm:prSet/>
      <dgm:spPr/>
      <dgm:t>
        <a:bodyPr/>
        <a:lstStyle/>
        <a:p>
          <a:r>
            <a:rPr lang="hr-HR"/>
            <a:t>Ovi aspekti omogućuju da učenici s teškoćama u razvoju imaju ravnopravne mogućnosti za učenje i sudjelovanje u školskom životu</a:t>
          </a:r>
          <a:endParaRPr lang="en-US"/>
        </a:p>
      </dgm:t>
    </dgm:pt>
    <dgm:pt modelId="{EDA38E8C-D793-43DC-8B8F-7B8E17EF9D52}" type="parTrans" cxnId="{51674DDE-FABC-48B4-A762-EE51FBF34939}">
      <dgm:prSet/>
      <dgm:spPr/>
      <dgm:t>
        <a:bodyPr/>
        <a:lstStyle/>
        <a:p>
          <a:endParaRPr lang="en-US"/>
        </a:p>
      </dgm:t>
    </dgm:pt>
    <dgm:pt modelId="{EF9A3E74-5B5A-441A-9DF4-B2EBE5D149BB}" type="sibTrans" cxnId="{51674DDE-FABC-48B4-A762-EE51FBF34939}">
      <dgm:prSet/>
      <dgm:spPr/>
      <dgm:t>
        <a:bodyPr/>
        <a:lstStyle/>
        <a:p>
          <a:endParaRPr lang="en-US"/>
        </a:p>
      </dgm:t>
    </dgm:pt>
    <dgm:pt modelId="{5422BD48-8710-48B9-B7C3-C131CED9E0FE}" type="pres">
      <dgm:prSet presAssocID="{17994283-32E3-4DF1-9757-8EFF8ED99DDD}" presName="linear" presStyleCnt="0">
        <dgm:presLayoutVars>
          <dgm:animLvl val="lvl"/>
          <dgm:resizeHandles val="exact"/>
        </dgm:presLayoutVars>
      </dgm:prSet>
      <dgm:spPr/>
    </dgm:pt>
    <dgm:pt modelId="{B1BC36EE-64CC-4A0E-9DDE-148696DF99B9}" type="pres">
      <dgm:prSet presAssocID="{AE3A21DF-5520-4D10-9525-EE7BD5B09DF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A03F870-6DD1-4760-A1A5-DA24FA0491C3}" type="pres">
      <dgm:prSet presAssocID="{B23AF0DD-E54E-417F-91DF-543FA2A084F3}" presName="spacer" presStyleCnt="0"/>
      <dgm:spPr/>
    </dgm:pt>
    <dgm:pt modelId="{AAA6ADA7-E1F2-4F20-880B-BDAAF88B1686}" type="pres">
      <dgm:prSet presAssocID="{44F1B268-6F19-41F7-8ABD-4D73C099936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3A04069-EA64-4AAC-8726-E72B536F82D4}" type="pres">
      <dgm:prSet presAssocID="{C354E876-F533-4BB6-A4E0-610C3DD22CEE}" presName="spacer" presStyleCnt="0"/>
      <dgm:spPr/>
    </dgm:pt>
    <dgm:pt modelId="{C5AAF553-56E1-4837-8463-32BC4F31DFF6}" type="pres">
      <dgm:prSet presAssocID="{24C1823D-4F5C-44E5-B84E-1DB0FB75A10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6E92924-FE35-41DC-B22C-B083D7EA026B}" type="pres">
      <dgm:prSet presAssocID="{829B688F-47F9-4FCE-97DA-610828EAD3F7}" presName="spacer" presStyleCnt="0"/>
      <dgm:spPr/>
    </dgm:pt>
    <dgm:pt modelId="{4BEE9FA6-699C-4577-A92A-D4B288218E03}" type="pres">
      <dgm:prSet presAssocID="{D4C07AAA-1A63-4205-99A5-7A25FA8DE57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E0B2E08-730B-47E0-B385-1097EBB0AE0F}" type="presOf" srcId="{D4C07AAA-1A63-4205-99A5-7A25FA8DE577}" destId="{4BEE9FA6-699C-4577-A92A-D4B288218E03}" srcOrd="0" destOrd="0" presId="urn:microsoft.com/office/officeart/2005/8/layout/vList2"/>
    <dgm:cxn modelId="{29F8192F-98EE-4667-8EA8-0DC0999AEC8E}" srcId="{17994283-32E3-4DF1-9757-8EFF8ED99DDD}" destId="{AE3A21DF-5520-4D10-9525-EE7BD5B09DFB}" srcOrd="0" destOrd="0" parTransId="{B688C13D-A5F4-4739-A7ED-EFD6A11C56BD}" sibTransId="{B23AF0DD-E54E-417F-91DF-543FA2A084F3}"/>
    <dgm:cxn modelId="{B61ABF6D-A1B3-4E3B-8A95-C0F9E45F88E5}" type="presOf" srcId="{AE3A21DF-5520-4D10-9525-EE7BD5B09DFB}" destId="{B1BC36EE-64CC-4A0E-9DDE-148696DF99B9}" srcOrd="0" destOrd="0" presId="urn:microsoft.com/office/officeart/2005/8/layout/vList2"/>
    <dgm:cxn modelId="{ABF1976F-B580-46DB-AD45-27B2D19EAE3A}" type="presOf" srcId="{24C1823D-4F5C-44E5-B84E-1DB0FB75A10D}" destId="{C5AAF553-56E1-4837-8463-32BC4F31DFF6}" srcOrd="0" destOrd="0" presId="urn:microsoft.com/office/officeart/2005/8/layout/vList2"/>
    <dgm:cxn modelId="{4CB3FC53-6F09-43C9-A544-4E9F6FC78B5C}" srcId="{17994283-32E3-4DF1-9757-8EFF8ED99DDD}" destId="{44F1B268-6F19-41F7-8ABD-4D73C099936E}" srcOrd="1" destOrd="0" parTransId="{54E38BB7-95DB-44D1-8EAF-2589A30FE77F}" sibTransId="{C354E876-F533-4BB6-A4E0-610C3DD22CEE}"/>
    <dgm:cxn modelId="{17AEBE87-7E46-4F4B-BDF5-EA561253AC3F}" type="presOf" srcId="{17994283-32E3-4DF1-9757-8EFF8ED99DDD}" destId="{5422BD48-8710-48B9-B7C3-C131CED9E0FE}" srcOrd="0" destOrd="0" presId="urn:microsoft.com/office/officeart/2005/8/layout/vList2"/>
    <dgm:cxn modelId="{BF8965C0-B0B3-4759-B26D-3F789A8AE375}" type="presOf" srcId="{44F1B268-6F19-41F7-8ABD-4D73C099936E}" destId="{AAA6ADA7-E1F2-4F20-880B-BDAAF88B1686}" srcOrd="0" destOrd="0" presId="urn:microsoft.com/office/officeart/2005/8/layout/vList2"/>
    <dgm:cxn modelId="{51674DDE-FABC-48B4-A762-EE51FBF34939}" srcId="{17994283-32E3-4DF1-9757-8EFF8ED99DDD}" destId="{D4C07AAA-1A63-4205-99A5-7A25FA8DE577}" srcOrd="3" destOrd="0" parTransId="{EDA38E8C-D793-43DC-8B8F-7B8E17EF9D52}" sibTransId="{EF9A3E74-5B5A-441A-9DF4-B2EBE5D149BB}"/>
    <dgm:cxn modelId="{F3AC7EFC-DC2D-4E33-8C96-6E198C66AD8F}" srcId="{17994283-32E3-4DF1-9757-8EFF8ED99DDD}" destId="{24C1823D-4F5C-44E5-B84E-1DB0FB75A10D}" srcOrd="2" destOrd="0" parTransId="{D297BC94-8E02-4932-B0E4-DD96E862161A}" sibTransId="{829B688F-47F9-4FCE-97DA-610828EAD3F7}"/>
    <dgm:cxn modelId="{98661C2C-1B28-4829-8300-04482EFA8998}" type="presParOf" srcId="{5422BD48-8710-48B9-B7C3-C131CED9E0FE}" destId="{B1BC36EE-64CC-4A0E-9DDE-148696DF99B9}" srcOrd="0" destOrd="0" presId="urn:microsoft.com/office/officeart/2005/8/layout/vList2"/>
    <dgm:cxn modelId="{64CF5AB9-334F-4DAB-AFFC-1B8D536F8073}" type="presParOf" srcId="{5422BD48-8710-48B9-B7C3-C131CED9E0FE}" destId="{6A03F870-6DD1-4760-A1A5-DA24FA0491C3}" srcOrd="1" destOrd="0" presId="urn:microsoft.com/office/officeart/2005/8/layout/vList2"/>
    <dgm:cxn modelId="{C790D41B-904A-4DFF-9E52-1F2D86314D71}" type="presParOf" srcId="{5422BD48-8710-48B9-B7C3-C131CED9E0FE}" destId="{AAA6ADA7-E1F2-4F20-880B-BDAAF88B1686}" srcOrd="2" destOrd="0" presId="urn:microsoft.com/office/officeart/2005/8/layout/vList2"/>
    <dgm:cxn modelId="{95B5DEAD-3B4E-49B7-ACD5-F9543AD1B99B}" type="presParOf" srcId="{5422BD48-8710-48B9-B7C3-C131CED9E0FE}" destId="{83A04069-EA64-4AAC-8726-E72B536F82D4}" srcOrd="3" destOrd="0" presId="urn:microsoft.com/office/officeart/2005/8/layout/vList2"/>
    <dgm:cxn modelId="{33D3AF4D-7028-4CD3-A813-6F8306CFC825}" type="presParOf" srcId="{5422BD48-8710-48B9-B7C3-C131CED9E0FE}" destId="{C5AAF553-56E1-4837-8463-32BC4F31DFF6}" srcOrd="4" destOrd="0" presId="urn:microsoft.com/office/officeart/2005/8/layout/vList2"/>
    <dgm:cxn modelId="{76C622D7-2FC6-4F42-B4A9-5DEDFF7CD50E}" type="presParOf" srcId="{5422BD48-8710-48B9-B7C3-C131CED9E0FE}" destId="{66E92924-FE35-41DC-B22C-B083D7EA026B}" srcOrd="5" destOrd="0" presId="urn:microsoft.com/office/officeart/2005/8/layout/vList2"/>
    <dgm:cxn modelId="{E089C540-ED15-4207-85C7-BDB3B8514CF8}" type="presParOf" srcId="{5422BD48-8710-48B9-B7C3-C131CED9E0FE}" destId="{4BEE9FA6-699C-4577-A92A-D4B288218E0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155C5-08C0-43C3-9AE8-72FCA3D0F24E}">
      <dsp:nvSpPr>
        <dsp:cNvPr id="0" name=""/>
        <dsp:cNvSpPr/>
      </dsp:nvSpPr>
      <dsp:spPr>
        <a:xfrm>
          <a:off x="0" y="20661"/>
          <a:ext cx="7200897" cy="13922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Program rada pomoćnika u nastavi osmišljen je kako bi pružio podršku učenicima s teškoćama u razvoju tijekom njihovog obrazovanja. Pomoćnici u nastavi pomažu učenicima u različitim zadacima koji zahtijevaju komunikacijsku, senzornu i motoričku aktivnost, kao što su kretanje, uzimanje hrane i pića, obavljanje higijenskih potreba, te sudjelovanje u svakodnevnim školskim aktivnostima</a:t>
          </a:r>
          <a:endParaRPr lang="en-US" sz="1700" kern="1200"/>
        </a:p>
      </dsp:txBody>
      <dsp:txXfrm>
        <a:off x="67966" y="88627"/>
        <a:ext cx="7064965" cy="1256367"/>
      </dsp:txXfrm>
    </dsp:sp>
    <dsp:sp modelId="{FF77961D-81E3-4851-829B-979E227AE618}">
      <dsp:nvSpPr>
        <dsp:cNvPr id="0" name=""/>
        <dsp:cNvSpPr/>
      </dsp:nvSpPr>
      <dsp:spPr>
        <a:xfrm>
          <a:off x="0" y="1461921"/>
          <a:ext cx="7200897" cy="1392299"/>
        </a:xfrm>
        <a:prstGeom prst="roundRect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Cilj ovog programa je izjednačavanje mogućnosti učenika s teškoćama kako bi se osiguralo da imaju pristup obrazovanju prilagođenom njihovim potrebama, te da se potiče njihovo osamostaljivanje i sudjelovanje u školskoj sredini</a:t>
          </a:r>
          <a:endParaRPr lang="en-US" sz="1700" kern="1200"/>
        </a:p>
      </dsp:txBody>
      <dsp:txXfrm>
        <a:off x="67966" y="1529887"/>
        <a:ext cx="7064965" cy="12563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972DAD-10BA-435C-9D52-C9F810677BAB}">
      <dsp:nvSpPr>
        <dsp:cNvPr id="0" name=""/>
        <dsp:cNvSpPr/>
      </dsp:nvSpPr>
      <dsp:spPr>
        <a:xfrm>
          <a:off x="0" y="318490"/>
          <a:ext cx="8229600" cy="978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/>
            <a:t>je ključna za osiguravanje da svaki učenik dobije podršku prilagođenu svojim specifičnim potrebama. Evo nekoliko glavnih aspekata njihove uloge</a:t>
          </a:r>
          <a:endParaRPr lang="en-US" sz="1900" kern="1200"/>
        </a:p>
      </dsp:txBody>
      <dsp:txXfrm>
        <a:off x="47748" y="366238"/>
        <a:ext cx="8134104" cy="882624"/>
      </dsp:txXfrm>
    </dsp:sp>
    <dsp:sp modelId="{02B30A5D-A29D-4348-87DA-5A219F1F7577}">
      <dsp:nvSpPr>
        <dsp:cNvPr id="0" name=""/>
        <dsp:cNvSpPr/>
      </dsp:nvSpPr>
      <dsp:spPr>
        <a:xfrm>
          <a:off x="0" y="1351330"/>
          <a:ext cx="8229600" cy="978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/>
            <a:t>1. Prilagodba nastave: Pomoćnici pomažu u prilagodbi nastavnih materijala i metoda kako bi odgovarali individualnim potrebama učenika. To može uključivati prilagodbu zadataka, korištenje vizualnih pomagala ili asistivnih tehnologija.</a:t>
          </a:r>
          <a:endParaRPr lang="en-US" sz="1900" kern="1200"/>
        </a:p>
      </dsp:txBody>
      <dsp:txXfrm>
        <a:off x="47748" y="1399078"/>
        <a:ext cx="8134104" cy="882624"/>
      </dsp:txXfrm>
    </dsp:sp>
    <dsp:sp modelId="{55E0DC0D-74F1-45B4-8D4D-66AA9E44BF7E}">
      <dsp:nvSpPr>
        <dsp:cNvPr id="0" name=""/>
        <dsp:cNvSpPr/>
      </dsp:nvSpPr>
      <dsp:spPr>
        <a:xfrm>
          <a:off x="0" y="2384170"/>
          <a:ext cx="8229600" cy="978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/>
            <a:t>2. Pružanje dodatne pomoći: Oni pružaju neposrednu podršku učenicima tijekom nastave, pomažući im u razumijevanju gradiva, izvršavanju zadataka i sudjelovanju u aktivnostima.</a:t>
          </a:r>
          <a:endParaRPr lang="en-US" sz="1900" kern="1200"/>
        </a:p>
      </dsp:txBody>
      <dsp:txXfrm>
        <a:off x="47748" y="2431918"/>
        <a:ext cx="8134104" cy="882624"/>
      </dsp:txXfrm>
    </dsp:sp>
    <dsp:sp modelId="{DAF20787-0367-49E7-A9B3-5DFFC9D49809}">
      <dsp:nvSpPr>
        <dsp:cNvPr id="0" name=""/>
        <dsp:cNvSpPr/>
      </dsp:nvSpPr>
      <dsp:spPr>
        <a:xfrm>
          <a:off x="0" y="3417010"/>
          <a:ext cx="8229600" cy="978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/>
            <a:t>3. Praćenje napretka: Pomoćnici redovito prate napredak učenika i surađuju s učiteljima kako bi prilagodili pristup učenju prema potrebama učenika.</a:t>
          </a:r>
          <a:endParaRPr lang="en-US" sz="1900" kern="1200"/>
        </a:p>
      </dsp:txBody>
      <dsp:txXfrm>
        <a:off x="47748" y="3464758"/>
        <a:ext cx="8134104" cy="8826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C36EE-64CC-4A0E-9DDE-148696DF99B9}">
      <dsp:nvSpPr>
        <dsp:cNvPr id="0" name=""/>
        <dsp:cNvSpPr/>
      </dsp:nvSpPr>
      <dsp:spPr>
        <a:xfrm>
          <a:off x="0" y="103930"/>
          <a:ext cx="8229600" cy="1081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/>
            <a:t>4. Podrška u socijalnoj uključenosti: Pomažu učenicima u socijalnoj interakciji s vršnjacima, potičući njihovu uključenost u razredne aktivnosti i izgradnju socijalnih vještina.</a:t>
          </a:r>
          <a:endParaRPr lang="en-US" sz="2100" kern="1200"/>
        </a:p>
      </dsp:txBody>
      <dsp:txXfrm>
        <a:off x="52774" y="156704"/>
        <a:ext cx="8124052" cy="975532"/>
      </dsp:txXfrm>
    </dsp:sp>
    <dsp:sp modelId="{AAA6ADA7-E1F2-4F20-880B-BDAAF88B1686}">
      <dsp:nvSpPr>
        <dsp:cNvPr id="0" name=""/>
        <dsp:cNvSpPr/>
      </dsp:nvSpPr>
      <dsp:spPr>
        <a:xfrm>
          <a:off x="0" y="1245490"/>
          <a:ext cx="8229600" cy="1081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/>
            <a:t>5. Suradnja s učiteljima: Pomoćnici blisko surađuju s učiteljima i drugim stručnjacima kako bi osigurali dosljedan i koordiniran pristup obrazovanju učenika.</a:t>
          </a:r>
          <a:endParaRPr lang="en-US" sz="2100" kern="1200"/>
        </a:p>
      </dsp:txBody>
      <dsp:txXfrm>
        <a:off x="52774" y="1298264"/>
        <a:ext cx="8124052" cy="975532"/>
      </dsp:txXfrm>
    </dsp:sp>
    <dsp:sp modelId="{C5AAF553-56E1-4837-8463-32BC4F31DFF6}">
      <dsp:nvSpPr>
        <dsp:cNvPr id="0" name=""/>
        <dsp:cNvSpPr/>
      </dsp:nvSpPr>
      <dsp:spPr>
        <a:xfrm>
          <a:off x="0" y="2387050"/>
          <a:ext cx="8229600" cy="1081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/>
            <a:t>6. Poticanje samostalnosti: Cilj je pomoći učenicima da postanu što samostalniji u obavljanju školskih zadataka i svakodnevnih aktivnosti.</a:t>
          </a:r>
          <a:endParaRPr lang="en-US" sz="2100" kern="1200"/>
        </a:p>
      </dsp:txBody>
      <dsp:txXfrm>
        <a:off x="52774" y="2439824"/>
        <a:ext cx="8124052" cy="975532"/>
      </dsp:txXfrm>
    </dsp:sp>
    <dsp:sp modelId="{4BEE9FA6-699C-4577-A92A-D4B288218E03}">
      <dsp:nvSpPr>
        <dsp:cNvPr id="0" name=""/>
        <dsp:cNvSpPr/>
      </dsp:nvSpPr>
      <dsp:spPr>
        <a:xfrm>
          <a:off x="0" y="3528610"/>
          <a:ext cx="8229600" cy="1081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/>
            <a:t>Ovi aspekti omogućuju da učenici s teškoćama u razvoju imaju ravnopravne mogućnosti za učenje i sudjelovanje u školskom životu</a:t>
          </a:r>
          <a:endParaRPr lang="en-US" sz="2100" kern="1200"/>
        </a:p>
      </dsp:txBody>
      <dsp:txXfrm>
        <a:off x="52774" y="3581384"/>
        <a:ext cx="8124052" cy="975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82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5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77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9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83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43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1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6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8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483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281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99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232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17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531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92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>
                <a:solidFill>
                  <a:srgbClr val="262626"/>
                </a:solidFill>
              </a:rPr>
              <a:t>Prva školski sat: Uvod u program rada pomoćnika u nastavi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sz="2000" b="1">
                <a:solidFill>
                  <a:srgbClr val="262626"/>
                </a:solidFill>
              </a:rPr>
              <a:t>Cilj: Upoznati sudionike s osnovama programa rada i očekivanjima.</a:t>
            </a:r>
          </a:p>
          <a:p>
            <a:pPr>
              <a:lnSpc>
                <a:spcPct val="90000"/>
              </a:lnSpc>
            </a:pPr>
            <a:r>
              <a:rPr lang="hr-HR" sz="2000">
                <a:solidFill>
                  <a:srgbClr val="262626"/>
                </a:solidFill>
              </a:rPr>
              <a:t>Što je program rada pomoćnika u nastavi?</a:t>
            </a:r>
          </a:p>
          <a:p>
            <a:pPr>
              <a:lnSpc>
                <a:spcPct val="90000"/>
              </a:lnSpc>
            </a:pPr>
            <a:r>
              <a:rPr lang="hr-HR" sz="2000">
                <a:solidFill>
                  <a:srgbClr val="262626"/>
                </a:solidFill>
              </a:rPr>
              <a:t>Zakonodavni okvir i ciljevi programa.</a:t>
            </a:r>
          </a:p>
          <a:p>
            <a:pPr>
              <a:lnSpc>
                <a:spcPct val="90000"/>
              </a:lnSpc>
            </a:pPr>
            <a:r>
              <a:rPr lang="hr-HR" sz="2000">
                <a:solidFill>
                  <a:srgbClr val="262626"/>
                </a:solidFill>
              </a:rPr>
              <a:t>Uloga pomoćnika u nastavi u individualiziranom pristupu učeniku.</a:t>
            </a:r>
          </a:p>
          <a:p>
            <a:pPr>
              <a:lnSpc>
                <a:spcPct val="90000"/>
              </a:lnSpc>
            </a:pPr>
            <a:r>
              <a:rPr lang="hr-HR" sz="2000">
                <a:solidFill>
                  <a:srgbClr val="262626"/>
                </a:solidFill>
              </a:rPr>
              <a:t>Praktični primjeri dobre prakse.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22A752A-FA1F-2A0C-4345-2F46EED72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69" y="3592328"/>
            <a:ext cx="2054796" cy="1070343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B7A7B-911A-8C13-FDDB-AEE6B328B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1CA9-8192-CD22-3816-CCDDB85AD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262626"/>
                </a:solidFill>
              </a:rPr>
              <a:t>Program rada pomoćnika u nastavi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4DA317-72B9-5528-6685-EF8B69F1CA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304240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1020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9CEEF0-C510-B859-803D-96AB653FE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49822E-4FAA-8AA6-85AA-32F2E75EE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hr-HR" sz="2800">
                <a:solidFill>
                  <a:srgbClr val="FFFFFF"/>
                </a:solidFill>
              </a:rPr>
              <a:t>Zakonodavni okvir i ciljevi programa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8B9A1-C47C-E52B-B737-75FCC2903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hr-HR" sz="1500" b="1"/>
              <a:t>Zakonodavni okvir za Program pomoćnika u nastavi u Hrvatskoj definiran je Pravilnikom o pomoćnicima u nastavi i stručnim komunikacijskim posrednicima. Ovaj pravilnik donesen je na temelju Zakona o odgoju i obrazovanju u osnovnoj i srednjoj školi te Zakona o osobnoj asistenciji</a:t>
            </a:r>
          </a:p>
          <a:p>
            <a:pPr>
              <a:lnSpc>
                <a:spcPct val="90000"/>
              </a:lnSpc>
            </a:pPr>
            <a:endParaRPr lang="hr-HR" sz="1500"/>
          </a:p>
          <a:p>
            <a:pPr>
              <a:lnSpc>
                <a:spcPct val="90000"/>
              </a:lnSpc>
            </a:pPr>
            <a:r>
              <a:rPr lang="hr-HR" sz="1500"/>
              <a:t>Ciljevi Programa pomoćnika u nastavi </a:t>
            </a:r>
          </a:p>
          <a:p>
            <a:pPr>
              <a:lnSpc>
                <a:spcPct val="90000"/>
              </a:lnSpc>
            </a:pPr>
            <a:r>
              <a:rPr lang="hr-HR" sz="1500"/>
              <a:t>1. Izjednačavanje mogućnosti učenika s teškoćama u razvoju kako bi se osiguralo njihovo ravnopravno sudjelovanje u obrazovnom procesu.</a:t>
            </a:r>
          </a:p>
          <a:p>
            <a:pPr>
              <a:lnSpc>
                <a:spcPct val="90000"/>
              </a:lnSpc>
            </a:pPr>
            <a:r>
              <a:rPr lang="hr-HR" sz="1500"/>
              <a:t>2. Pružanje potpore učenicima u svakodnevnim školskim aktivnostima, uključujući komunikaciju, kretanje, prehranu i higijenu.</a:t>
            </a:r>
          </a:p>
          <a:p>
            <a:pPr>
              <a:lnSpc>
                <a:spcPct val="90000"/>
              </a:lnSpc>
            </a:pPr>
            <a:r>
              <a:rPr lang="hr-HR" sz="1500"/>
              <a:t>3. Poticanje osamostaljivanja učenika i njihovo aktivno sudjelovanje u školskoj sredini.</a:t>
            </a:r>
          </a:p>
          <a:p>
            <a:pPr>
              <a:lnSpc>
                <a:spcPct val="90000"/>
              </a:lnSpc>
            </a:pPr>
            <a:r>
              <a:rPr lang="hr-HR" sz="1500"/>
              <a:t>4. Osiguravanje razumne prilagodbe u skladu s individualnim potrebama učenika kako bi se spriječila diskriminacija na osnovi invaliditeta.</a:t>
            </a:r>
          </a:p>
          <a:p>
            <a:pPr>
              <a:lnSpc>
                <a:spcPct val="90000"/>
              </a:lnSpc>
            </a:pPr>
            <a:endParaRPr lang="hr-HR" sz="1500"/>
          </a:p>
        </p:txBody>
      </p:sp>
    </p:spTree>
    <p:extLst>
      <p:ext uri="{BB962C8B-B14F-4D97-AF65-F5344CB8AC3E}">
        <p14:creationId xmlns:p14="http://schemas.microsoft.com/office/powerpoint/2010/main" val="256373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1844A-FC8E-64D8-31BE-235CC4CB7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34D5-A1BE-7651-E86E-08CE3C084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95105"/>
          </a:xfrm>
        </p:spPr>
        <p:txBody>
          <a:bodyPr>
            <a:normAutofit/>
          </a:bodyPr>
          <a:lstStyle/>
          <a:p>
            <a:r>
              <a:rPr lang="hr-HR"/>
              <a:t>Uloga pomoćnika u nastavi u individualiziranom pristupu učeniku </a:t>
            </a:r>
            <a:endParaRPr lang="hr-HR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9EEAC5F-56AA-FFFD-45B0-40026A00177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69742"/>
          <a:ext cx="8229600" cy="4713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13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2C292-3B1C-27E9-A357-F4221548F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5868-D83F-F28C-7249-3470D32E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95105"/>
          </a:xfrm>
        </p:spPr>
        <p:txBody>
          <a:bodyPr>
            <a:normAutofit/>
          </a:bodyPr>
          <a:lstStyle/>
          <a:p>
            <a:r>
              <a:rPr lang="hr-HR" dirty="0"/>
              <a:t>Uloga pomoćnika u nastavi u individualiziranom pristupu učeniku 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814F2A-624A-6668-FE78-7991ABAA0F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69742"/>
          <a:ext cx="8229600" cy="4713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326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262626"/>
                </a:solidFill>
              </a:rPr>
              <a:t>Radionica za prvi sat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262626"/>
                </a:solidFill>
              </a:rPr>
              <a:t>Sudionici u grupama definiraju ključne zadatke pomoćnika u svakodnevnom radu.</a:t>
            </a:r>
          </a:p>
          <a:p>
            <a:r>
              <a:rPr lang="hr-HR" dirty="0">
                <a:solidFill>
                  <a:srgbClr val="262626"/>
                </a:solidFill>
              </a:rPr>
              <a:t>Diskusija o izazovima u provedbi tih zadataka.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5723A24-E092-1E59-19D6-9C7825A76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69" y="3300445"/>
            <a:ext cx="2054796" cy="1654110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>
                <a:solidFill>
                  <a:srgbClr val="262626"/>
                </a:solidFill>
              </a:rPr>
              <a:t>Drugi školski sat: Evidentiranje rada pomoćnika u nastavi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b="1">
                <a:solidFill>
                  <a:srgbClr val="262626"/>
                </a:solidFill>
              </a:rPr>
              <a:t>Cilj: Naučiti sudionike kako pravilno voditi evidenciju rada.</a:t>
            </a:r>
          </a:p>
          <a:p>
            <a:pPr>
              <a:lnSpc>
                <a:spcPct val="90000"/>
              </a:lnSpc>
            </a:pPr>
            <a:r>
              <a:rPr lang="hr-HR">
                <a:solidFill>
                  <a:srgbClr val="262626"/>
                </a:solidFill>
              </a:rPr>
              <a:t>Zašto je evidencija važna?</a:t>
            </a:r>
          </a:p>
          <a:p>
            <a:pPr>
              <a:lnSpc>
                <a:spcPct val="90000"/>
              </a:lnSpc>
            </a:pPr>
            <a:r>
              <a:rPr lang="hr-HR">
                <a:solidFill>
                  <a:srgbClr val="262626"/>
                </a:solidFill>
              </a:rPr>
              <a:t>Vrste evidencija (dnevni, tjedni, mjesečni planovi i izvještaji).</a:t>
            </a:r>
          </a:p>
          <a:p>
            <a:pPr>
              <a:lnSpc>
                <a:spcPct val="90000"/>
              </a:lnSpc>
            </a:pPr>
            <a:r>
              <a:rPr lang="hr-HR">
                <a:solidFill>
                  <a:srgbClr val="262626"/>
                </a:solidFill>
              </a:rPr>
              <a:t>Primjeri obrazaca za evidentiranje (dnevnik rada, bilješke o učenicima).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3A124FE-E107-E5B4-8F75-97B8F0EA3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69" y="3377460"/>
            <a:ext cx="2054796" cy="1500079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85F76-AE46-3F55-3CC2-66C340625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0E1E3C-4E51-BC5E-684A-E71C45FEB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hr-HR" sz="3400" b="1">
                <a:solidFill>
                  <a:srgbClr val="FFFFFF"/>
                </a:solidFill>
              </a:rPr>
              <a:t>Vrste evidencije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EBCD-DC34-F450-82BA-7892A9E50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r>
              <a:rPr lang="hr-HR" sz="2200" b="1"/>
              <a:t>Dnevnik rada: </a:t>
            </a:r>
            <a:r>
              <a:rPr lang="hr-HR" sz="2200"/>
              <a:t>Detaljan zapis dnevnih aktivnosti, zadataka i napretka učenika.</a:t>
            </a:r>
          </a:p>
          <a:p>
            <a:r>
              <a:rPr lang="hr-HR" sz="2200" b="1"/>
              <a:t>Bilješke o učenicima: </a:t>
            </a:r>
            <a:r>
              <a:rPr lang="hr-HR" sz="2200"/>
              <a:t>Kratke bilješke o specifičnim događajima, izazovima ili postignućima učenika.</a:t>
            </a:r>
          </a:p>
          <a:p>
            <a:r>
              <a:rPr lang="hr-HR" sz="2200" b="1"/>
              <a:t>Planovi podrške</a:t>
            </a:r>
            <a:r>
              <a:rPr lang="hr-HR" sz="2200"/>
              <a:t>: Individualizirani planovi koji definiraju ciljeve i strategije podrške za svakog učenika.</a:t>
            </a:r>
          </a:p>
          <a:p>
            <a:r>
              <a:rPr lang="hr-HR" sz="2200" b="1"/>
              <a:t>Izvještaji o napretku</a:t>
            </a:r>
            <a:r>
              <a:rPr lang="hr-HR" sz="2200"/>
              <a:t>: Periodični izvještaji koji sumiraju napredak učenika prema postavljenim ciljevima.</a:t>
            </a:r>
          </a:p>
          <a:p>
            <a:endParaRPr lang="hr-HR" sz="2200"/>
          </a:p>
        </p:txBody>
      </p:sp>
    </p:spTree>
    <p:extLst>
      <p:ext uri="{BB962C8B-B14F-4D97-AF65-F5344CB8AC3E}">
        <p14:creationId xmlns:p14="http://schemas.microsoft.com/office/powerpoint/2010/main" val="3412784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C5C09-3F86-F442-4723-BE8597661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0585-9F86-E759-556C-1CF26D3B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700" b="1" dirty="0"/>
              <a:t>Evidentiranje rada pomoćnika u nastavi je ključno za osiguravanje kvalitetne podrške učenicima s teškoćama u razvoju</a:t>
            </a:r>
            <a:r>
              <a:rPr lang="hr-HR" b="1" dirty="0"/>
              <a:t>. 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0C2DA-EB33-6B4F-2C13-34044C8A8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r-HR" sz="2900" b="1" dirty="0"/>
              <a:t>Zašto je evidencija važna?</a:t>
            </a:r>
          </a:p>
          <a:p>
            <a:r>
              <a:rPr lang="hr-HR" sz="2900" b="1" dirty="0">
                <a:solidFill>
                  <a:srgbClr val="FF0000"/>
                </a:solidFill>
              </a:rPr>
              <a:t>Praćenje napretka učenika: </a:t>
            </a:r>
            <a:r>
              <a:rPr lang="hr-HR" sz="2900" dirty="0"/>
              <a:t>Redovito evidentiranje omogućuje praćenje napretka učenika i prilagodbu pristupa prema njihovim potrebama.</a:t>
            </a:r>
          </a:p>
          <a:p>
            <a:r>
              <a:rPr lang="hr-HR" sz="2900" b="1" dirty="0">
                <a:solidFill>
                  <a:srgbClr val="FF0000"/>
                </a:solidFill>
              </a:rPr>
              <a:t>Osiguranje kvalitete podrške</a:t>
            </a:r>
            <a:r>
              <a:rPr lang="hr-HR" sz="2900" b="1" dirty="0"/>
              <a:t>: </a:t>
            </a:r>
            <a:r>
              <a:rPr lang="hr-HR" sz="2900" dirty="0"/>
              <a:t>Evidencija pomaže u osiguravanju dosljedne i kvalitetne podrške učenicima.</a:t>
            </a:r>
          </a:p>
          <a:p>
            <a:r>
              <a:rPr lang="hr-HR" sz="2900" b="1" dirty="0">
                <a:solidFill>
                  <a:srgbClr val="FF0000"/>
                </a:solidFill>
              </a:rPr>
              <a:t>Komunikacija s roditeljima i stručnjacima</a:t>
            </a:r>
            <a:r>
              <a:rPr lang="hr-HR" sz="2900" b="1" dirty="0"/>
              <a:t>: </a:t>
            </a:r>
            <a:r>
              <a:rPr lang="hr-HR" sz="2900" dirty="0"/>
              <a:t>Dokumentacija olakšava komunikaciju s roditeljima, učiteljima i drugim stručnjacima o napretku i potrebama učenika.</a:t>
            </a:r>
          </a:p>
          <a:p>
            <a:r>
              <a:rPr lang="hr-HR" sz="2900" b="1" dirty="0">
                <a:solidFill>
                  <a:srgbClr val="FF0000"/>
                </a:solidFill>
              </a:rPr>
              <a:t>Pravna i administrativna svrha</a:t>
            </a:r>
            <a:r>
              <a:rPr lang="hr-HR" sz="2900" b="1" dirty="0"/>
              <a:t>: </a:t>
            </a:r>
            <a:r>
              <a:rPr lang="hr-HR" sz="2900" dirty="0"/>
              <a:t>Evidencija je važna za ispunjavanje zakonskih i administrativnih zahtjeva te za osiguranje financiranja programa.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9430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262626"/>
                </a:solidFill>
              </a:rPr>
              <a:t>Radionica za drugi sat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262626"/>
                </a:solidFill>
              </a:rPr>
              <a:t>Analiza različitih obrazaca evidentiranja i procjena njihove učinkovitosti.</a:t>
            </a:r>
          </a:p>
          <a:p>
            <a:r>
              <a:rPr lang="hr-HR" dirty="0">
                <a:solidFill>
                  <a:srgbClr val="262626"/>
                </a:solidFill>
              </a:rPr>
              <a:t>Individualni rad: Kreiranje dnevnog plana rada na temelju simuliranog slučaja.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D657FEB-3373-85C2-AFB3-1C489056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69" y="3592328"/>
            <a:ext cx="2054796" cy="1070343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Treći školski sat: Dokumentiranje rada pomoćnika u nastavi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Cilj</a:t>
            </a:r>
            <a:r>
              <a:rPr b="1" dirty="0"/>
              <a:t>: </a:t>
            </a:r>
            <a:r>
              <a:rPr b="1" dirty="0" err="1"/>
              <a:t>Razviti</a:t>
            </a:r>
            <a:r>
              <a:rPr b="1" dirty="0"/>
              <a:t> </a:t>
            </a:r>
            <a:r>
              <a:rPr b="1" dirty="0" err="1"/>
              <a:t>vještine</a:t>
            </a:r>
            <a:r>
              <a:rPr b="1" dirty="0"/>
              <a:t> </a:t>
            </a:r>
            <a:r>
              <a:rPr b="1" dirty="0" err="1"/>
              <a:t>pravilnog</a:t>
            </a:r>
            <a:r>
              <a:rPr b="1" dirty="0"/>
              <a:t> </a:t>
            </a:r>
            <a:r>
              <a:rPr b="1" dirty="0" err="1"/>
              <a:t>dokumentiranja</a:t>
            </a:r>
            <a:r>
              <a:rPr b="1" dirty="0"/>
              <a:t> </a:t>
            </a:r>
            <a:r>
              <a:rPr b="1" dirty="0" err="1"/>
              <a:t>i</a:t>
            </a:r>
            <a:r>
              <a:rPr b="1" dirty="0"/>
              <a:t> </a:t>
            </a:r>
            <a:r>
              <a:rPr b="1" dirty="0" err="1"/>
              <a:t>pisanja</a:t>
            </a:r>
            <a:r>
              <a:rPr b="1" dirty="0"/>
              <a:t> </a:t>
            </a:r>
            <a:r>
              <a:rPr b="1" dirty="0" err="1"/>
              <a:t>izvješća</a:t>
            </a:r>
            <a:r>
              <a:rPr b="1" dirty="0"/>
              <a:t>.</a:t>
            </a:r>
          </a:p>
          <a:p>
            <a:r>
              <a:rPr dirty="0" err="1"/>
              <a:t>Razlika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</a:t>
            </a:r>
            <a:r>
              <a:rPr dirty="0" err="1"/>
              <a:t>evidentiranja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dokumentiranja</a:t>
            </a:r>
            <a:r>
              <a:rPr dirty="0"/>
              <a:t>.</a:t>
            </a:r>
          </a:p>
          <a:p>
            <a:r>
              <a:rPr dirty="0" err="1"/>
              <a:t>Pisanje</a:t>
            </a:r>
            <a:r>
              <a:rPr dirty="0"/>
              <a:t> </a:t>
            </a:r>
            <a:r>
              <a:rPr dirty="0" err="1"/>
              <a:t>mjesečnih</a:t>
            </a:r>
            <a:r>
              <a:rPr dirty="0"/>
              <a:t> </a:t>
            </a:r>
            <a:r>
              <a:rPr dirty="0" err="1"/>
              <a:t>izvještaja</a:t>
            </a:r>
            <a:r>
              <a:rPr dirty="0"/>
              <a:t> o </a:t>
            </a:r>
            <a:r>
              <a:rPr dirty="0" err="1"/>
              <a:t>napretku</a:t>
            </a:r>
            <a:r>
              <a:rPr dirty="0"/>
              <a:t> </a:t>
            </a:r>
            <a:r>
              <a:rPr dirty="0" err="1"/>
              <a:t>učenika</a:t>
            </a:r>
            <a:r>
              <a:rPr dirty="0"/>
              <a:t>.</a:t>
            </a:r>
          </a:p>
          <a:p>
            <a:r>
              <a:rPr dirty="0" err="1"/>
              <a:t>Komunikacija</a:t>
            </a:r>
            <a:r>
              <a:rPr dirty="0"/>
              <a:t> s </a:t>
            </a:r>
            <a:r>
              <a:rPr dirty="0" err="1"/>
              <a:t>ostalim</a:t>
            </a:r>
            <a:r>
              <a:rPr dirty="0"/>
              <a:t> </a:t>
            </a:r>
            <a:r>
              <a:rPr dirty="0" err="1"/>
              <a:t>članovima</a:t>
            </a:r>
            <a:r>
              <a:rPr dirty="0"/>
              <a:t> </a:t>
            </a:r>
            <a:r>
              <a:rPr dirty="0" err="1"/>
              <a:t>tima</a:t>
            </a:r>
            <a:r>
              <a:rPr dirty="0"/>
              <a:t> (</a:t>
            </a:r>
            <a:r>
              <a:rPr dirty="0" err="1"/>
              <a:t>učitelji</a:t>
            </a:r>
            <a:r>
              <a:rPr dirty="0"/>
              <a:t>, </a:t>
            </a:r>
            <a:r>
              <a:rPr dirty="0" err="1"/>
              <a:t>stručni</a:t>
            </a:r>
            <a:r>
              <a:rPr dirty="0"/>
              <a:t> </a:t>
            </a:r>
            <a:r>
              <a:rPr dirty="0" err="1"/>
              <a:t>suradnici</a:t>
            </a:r>
            <a:r>
              <a:rPr dirty="0"/>
              <a:t>, </a:t>
            </a:r>
            <a:r>
              <a:rPr dirty="0" err="1"/>
              <a:t>roditelji</a:t>
            </a:r>
            <a:r>
              <a:rPr dirty="0"/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AF31A-A270-E4F3-959A-ED5248B22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AB8BC-B083-44F5-22FA-C1FAE314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3100" b="1" dirty="0"/>
              <a:t>Razlika između dokumentiranja i evidentiranja pomoćnika u nastavi leži u svrsi, opsegu i načinu vođenja podataka</a:t>
            </a:r>
            <a:r>
              <a:rPr lang="hr-HR" b="1" dirty="0"/>
              <a:t>: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F2169-AC59-D368-0577-F21269AAD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Dokumentiranje:</a:t>
            </a:r>
          </a:p>
          <a:p>
            <a:r>
              <a:rPr lang="hr-HR" b="1" dirty="0"/>
              <a:t>Svrha: </a:t>
            </a:r>
            <a:r>
              <a:rPr lang="hr-HR" dirty="0"/>
              <a:t>Dokumentiranje uključuje detaljno bilježenje aktivnosti, napretka i bilo kakvih specifičnih intervencija ili incidenata koji uključuju pomoćnika u nastavi i učenika.</a:t>
            </a:r>
          </a:p>
          <a:p>
            <a:r>
              <a:rPr lang="hr-HR" b="1" dirty="0"/>
              <a:t>Opseg: </a:t>
            </a:r>
            <a:r>
              <a:rPr lang="hr-HR" dirty="0"/>
              <a:t>Ova dokumentacija može uključivati dnevne ili tjedne izvještaje, detaljne opise interakcija s učenicima, prilagodbe nastavnog plana, te evaluacije uspjeha određenih strategija ili pristupa.</a:t>
            </a:r>
          </a:p>
          <a:p>
            <a:r>
              <a:rPr lang="hr-HR" b="1" dirty="0"/>
              <a:t>Način vođenja: </a:t>
            </a:r>
            <a:r>
              <a:rPr lang="hr-HR" dirty="0"/>
              <a:t>Dokumentacija je često više kvalitativna, uključujući opsežne zapise, opise i analize.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2101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33BA9-8AC6-F307-38A0-121712B3E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76C05-CEFB-B412-B5BE-8590BFB21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3100" b="1" dirty="0"/>
              <a:t>Razlika između dokumentiranja i evidentiranja pomoćnika u nastavi leži u svrsi, opsegu i načinu vođenja podataka</a:t>
            </a:r>
            <a:r>
              <a:rPr lang="hr-HR" b="1" dirty="0"/>
              <a:t>: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924A9-C8B4-FE9C-2831-5EFAA6D86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Evidentiranje:</a:t>
            </a:r>
          </a:p>
          <a:p>
            <a:r>
              <a:rPr lang="hr-HR" b="1" dirty="0"/>
              <a:t>Svrha: </a:t>
            </a:r>
            <a:r>
              <a:rPr lang="hr-HR" dirty="0"/>
              <a:t>Evidentiranje se odnosi na bilježenje prisutnosti, radnih sati i osnovnih aktivnosti pomoćnika u nastavi.</a:t>
            </a:r>
          </a:p>
          <a:p>
            <a:r>
              <a:rPr lang="hr-HR" b="1" dirty="0"/>
              <a:t>Opseg: </a:t>
            </a:r>
            <a:r>
              <a:rPr lang="hr-HR" dirty="0"/>
              <a:t>Ovdje se prikupljaju osnovni podaci kao što su datum, vrijeme dolaska i odlaska, te osnovne aktivnosti obavljene tijekom radnog dana.</a:t>
            </a:r>
          </a:p>
          <a:p>
            <a:r>
              <a:rPr lang="hr-HR" b="1" dirty="0"/>
              <a:t>Način vođenja: </a:t>
            </a:r>
            <a:r>
              <a:rPr lang="hr-HR" dirty="0"/>
              <a:t>Evidencija je obično kvantitativna, s ciljem prikupljanja podataka koji se mogu lako analizirati i </a:t>
            </a:r>
            <a:r>
              <a:rPr lang="hr-HR" dirty="0" err="1"/>
              <a:t>sumarizirati</a:t>
            </a:r>
            <a:r>
              <a:rPr lang="hr-HR" dirty="0"/>
              <a:t>, često u tablicama ili kratkim izvještajima.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4885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262626"/>
                </a:solidFill>
              </a:rPr>
              <a:t>Radionica za treći sat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262626"/>
                </a:solidFill>
              </a:rPr>
              <a:t>Pisanje sažetka izvješća za konkretnu situaciju i razmjena povratnih informacija.</a:t>
            </a:r>
          </a:p>
          <a:p>
            <a:r>
              <a:rPr lang="hr-HR" dirty="0">
                <a:solidFill>
                  <a:srgbClr val="262626"/>
                </a:solidFill>
              </a:rPr>
              <a:t>Grupna diskusija: Kako uskladiti dokumentaciju za učenike s različitim potrebama?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16D6895-C539-F162-BE15-6D649B56D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69" y="3315328"/>
            <a:ext cx="2054796" cy="1624344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hr-HR" sz="3700">
                <a:solidFill>
                  <a:srgbClr val="FFFFFF"/>
                </a:solidFill>
              </a:rPr>
              <a:t>Četvrti školski sat: Refleksija i zaključci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r>
              <a:t>Cilj: Osigurati refleksiju i zajedničko planiranje unapređenja procesa.</a:t>
            </a:r>
          </a:p>
          <a:p>
            <a:r>
              <a:t>Primjeri uspješne prakse dokumentiranja i evidentiranja u hrvatskim školama.</a:t>
            </a:r>
          </a:p>
          <a:p>
            <a:r>
              <a:t>Povezivanje s individualnim obrazovnim planovima (IOP).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hr-HR" sz="3700">
                <a:solidFill>
                  <a:srgbClr val="FFFFFF"/>
                </a:solidFill>
              </a:rPr>
              <a:t>Radionica za četvrti sat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r>
              <a:rPr dirty="0" err="1"/>
              <a:t>Simulacija</a:t>
            </a:r>
            <a:r>
              <a:rPr dirty="0"/>
              <a:t> </a:t>
            </a:r>
            <a:r>
              <a:rPr dirty="0" err="1"/>
              <a:t>izrade</a:t>
            </a:r>
            <a:r>
              <a:rPr dirty="0"/>
              <a:t> plana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izvješća</a:t>
            </a:r>
            <a:r>
              <a:rPr dirty="0"/>
              <a:t> za </a:t>
            </a:r>
            <a:r>
              <a:rPr dirty="0" err="1"/>
              <a:t>školsku</a:t>
            </a:r>
            <a:r>
              <a:rPr dirty="0"/>
              <a:t> </a:t>
            </a:r>
            <a:r>
              <a:rPr dirty="0" err="1"/>
              <a:t>godinu</a:t>
            </a:r>
            <a:r>
              <a:rPr dirty="0"/>
              <a:t>.</a:t>
            </a:r>
          </a:p>
          <a:p>
            <a:r>
              <a:rPr dirty="0" err="1"/>
              <a:t>Grupna</a:t>
            </a:r>
            <a:r>
              <a:rPr dirty="0"/>
              <a:t> </a:t>
            </a:r>
            <a:r>
              <a:rPr dirty="0" err="1"/>
              <a:t>evaluacija</a:t>
            </a:r>
            <a:r>
              <a:rPr dirty="0"/>
              <a:t> </a:t>
            </a:r>
            <a:r>
              <a:rPr dirty="0" err="1"/>
              <a:t>naučenog</a:t>
            </a:r>
            <a:r>
              <a:rPr dirty="0"/>
              <a:t>: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</a:t>
            </a:r>
            <a:r>
              <a:rPr dirty="0" err="1"/>
              <a:t>odmah</a:t>
            </a:r>
            <a:r>
              <a:rPr dirty="0"/>
              <a:t> </a:t>
            </a:r>
            <a:r>
              <a:rPr dirty="0" err="1"/>
              <a:t>primijeniti</a:t>
            </a:r>
            <a:r>
              <a:rPr dirty="0"/>
              <a:t> u </a:t>
            </a:r>
            <a:r>
              <a:rPr dirty="0" err="1"/>
              <a:t>svojoj</a:t>
            </a:r>
            <a:r>
              <a:rPr dirty="0"/>
              <a:t> </a:t>
            </a:r>
            <a:r>
              <a:rPr dirty="0" err="1"/>
              <a:t>praksi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206</TotalTime>
  <Words>1039</Words>
  <Application>Microsoft Office PowerPoint</Application>
  <PresentationFormat>Prikaz na zaslonu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Organski</vt:lpstr>
      <vt:lpstr>Prva školski sat: Uvod u program rada pomoćnika u nastavi</vt:lpstr>
      <vt:lpstr>Program rada pomoćnika u nastavi</vt:lpstr>
      <vt:lpstr>Zakonodavni okvir i ciljevi programa</vt:lpstr>
      <vt:lpstr>Uloga pomoćnika u nastavi u individualiziranom pristupu učeniku </vt:lpstr>
      <vt:lpstr>Uloga pomoćnika u nastavi u individualiziranom pristupu učeniku </vt:lpstr>
      <vt:lpstr>Radionica za prvi sat</vt:lpstr>
      <vt:lpstr>Drugi školski sat: Evidentiranje rada pomoćnika u nastavi</vt:lpstr>
      <vt:lpstr>Vrste evidencije</vt:lpstr>
      <vt:lpstr>Evidentiranje rada pomoćnika u nastavi je ključno za osiguravanje kvalitetne podrške učenicima s teškoćama u razvoju. </vt:lpstr>
      <vt:lpstr>Radionica za drugi sat</vt:lpstr>
      <vt:lpstr>Treći školski sat: Dokumentiranje rada pomoćnika u nastavi</vt:lpstr>
      <vt:lpstr>Razlika između dokumentiranja i evidentiranja pomoćnika u nastavi leži u svrsi, opsegu i načinu vođenja podataka:</vt:lpstr>
      <vt:lpstr>Razlika između dokumentiranja i evidentiranja pomoćnika u nastavi leži u svrsi, opsegu i načinu vođenja podataka:</vt:lpstr>
      <vt:lpstr>Radionica za treći sat</vt:lpstr>
      <vt:lpstr>Četvrti školski sat: Refleksija i zaključci</vt:lpstr>
      <vt:lpstr>Radionica za četvrti sat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Prvi školski sat: Uvod u program rada pomoćnika u nastavi</dc:title>
  <dc:subject/>
  <dc:creator>Korisnik</dc:creator>
  <cp:keywords/>
  <dc:description>generated using python-pptx</dc:description>
  <cp:lastModifiedBy>Božica Majhen</cp:lastModifiedBy>
  <cp:revision>9</cp:revision>
  <dcterms:created xsi:type="dcterms:W3CDTF">2013-01-27T09:14:16Z</dcterms:created>
  <dcterms:modified xsi:type="dcterms:W3CDTF">2025-03-21T11:02:07Z</dcterms:modified>
  <cp:category/>
</cp:coreProperties>
</file>